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718" r:id="rId3"/>
    <p:sldMasterId id="2147483648" r:id="rId4"/>
    <p:sldMasterId id="2147483662" r:id="rId5"/>
  </p:sldMasterIdLst>
  <p:notesMasterIdLst>
    <p:notesMasterId r:id="rId32"/>
  </p:notesMasterIdLst>
  <p:sldIdLst>
    <p:sldId id="257" r:id="rId6"/>
    <p:sldId id="296" r:id="rId7"/>
    <p:sldId id="295" r:id="rId8"/>
    <p:sldId id="267" r:id="rId9"/>
    <p:sldId id="271" r:id="rId10"/>
    <p:sldId id="281" r:id="rId11"/>
    <p:sldId id="280" r:id="rId12"/>
    <p:sldId id="279" r:id="rId13"/>
    <p:sldId id="275" r:id="rId14"/>
    <p:sldId id="274" r:id="rId15"/>
    <p:sldId id="282" r:id="rId16"/>
    <p:sldId id="272" r:id="rId17"/>
    <p:sldId id="294" r:id="rId18"/>
    <p:sldId id="293" r:id="rId19"/>
    <p:sldId id="292" r:id="rId20"/>
    <p:sldId id="291" r:id="rId21"/>
    <p:sldId id="290" r:id="rId22"/>
    <p:sldId id="289" r:id="rId23"/>
    <p:sldId id="288" r:id="rId24"/>
    <p:sldId id="287" r:id="rId25"/>
    <p:sldId id="286" r:id="rId26"/>
    <p:sldId id="285" r:id="rId27"/>
    <p:sldId id="284" r:id="rId28"/>
    <p:sldId id="283" r:id="rId29"/>
    <p:sldId id="270"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BDE692-AA82-447F-B5D3-F0D868200129}">
          <p14:sldIdLst>
            <p14:sldId id="257"/>
            <p14:sldId id="296"/>
            <p14:sldId id="295"/>
            <p14:sldId id="267"/>
            <p14:sldId id="271"/>
            <p14:sldId id="281"/>
            <p14:sldId id="280"/>
            <p14:sldId id="279"/>
            <p14:sldId id="275"/>
            <p14:sldId id="274"/>
            <p14:sldId id="282"/>
            <p14:sldId id="272"/>
            <p14:sldId id="294"/>
            <p14:sldId id="293"/>
            <p14:sldId id="292"/>
            <p14:sldId id="291"/>
            <p14:sldId id="290"/>
            <p14:sldId id="289"/>
            <p14:sldId id="288"/>
            <p14:sldId id="287"/>
            <p14:sldId id="286"/>
            <p14:sldId id="285"/>
            <p14:sldId id="284"/>
            <p14:sldId id="283"/>
            <p14:sldId id="270"/>
            <p14:sldId id="297"/>
          </p14:sldIdLst>
        </p14:section>
        <p14:section name="End Slide" id="{1434819F-DB04-414D-A003-DDA27858B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9D319-D4C5-679F-2A7E-961993D32E6F}" v="20" dt="2022-05-02T20:29:45.644"/>
    <p1510:client id="{10D34D04-BC1B-2212-90F2-6C32D5160822}" v="176" dt="2022-04-27T20:12:36.592"/>
    <p1510:client id="{134080CD-3E28-D181-B661-987E1E45CE1F}" v="1" dt="2022-05-02T20:30:22.442"/>
    <p1510:client id="{45AE8D53-A0C9-8605-16DB-EBD50C6D753D}" v="10" dt="2022-04-25T20:34:50.466"/>
    <p1510:client id="{45B7C3CD-A7D3-1C76-8229-78D0CE06CE62}" v="17" dt="2022-05-02T15:58:36.148"/>
    <p1510:client id="{65855C6B-9562-168C-5E63-21418903D252}" v="12" dt="2022-05-11T17:21:35.384"/>
    <p1510:client id="{6BAAB653-6799-FCAF-30BA-7E253087D583}" v="270" dt="2022-04-28T18:59:40.362"/>
    <p1510:client id="{969857A9-B3D8-982B-0FF8-3588F1B28AF0}" v="29" dt="2022-03-28T18:18:09.625"/>
    <p1510:client id="{99599386-12E3-0630-6D0E-77C607F8E3A4}" v="3" dt="2022-03-30T15:38:42.281"/>
    <p1510:client id="{A42835AC-79CF-2837-1801-E0D7507CF066}" v="306" dt="2022-05-04T21:54:16.909"/>
    <p1510:client id="{A8BB9350-48F2-32BE-E717-D0C174899228}" v="203" dt="2022-04-21T20:46:18.105"/>
    <p1510:client id="{AD581BA3-023A-4580-4FEF-86B20715CAD5}" v="57" dt="2022-04-26T20:10:04.681"/>
    <p1510:client id="{B06CA395-BC28-0158-D651-914F24AF23B4}" v="298" dt="2022-03-29T22:15:05.365"/>
    <p1510:client id="{CD3E73F7-2123-6AA5-86FA-E5C9EC3EEF0B}" v="41" dt="2022-03-24T16:13:24.336"/>
    <p1510:client id="{CEA1B265-CA80-44E3-B276-60DF76A60F22}" v="156" dt="2022-03-29T22:53:13.435"/>
    <p1510:client id="{D569F224-34AB-4290-BDE3-2EA476D49007}" v="118" dt="2022-05-09T22:43:11.543"/>
    <p1510:client id="{D7160821-43EA-31E0-D40E-B672ED58B523}" v="152" dt="2022-03-25T20:39:17.509"/>
    <p1510:client id="{ED728505-1892-47B0-AF82-11C1EBF37F93}" v="367" dt="2022-03-16T16:32:03.396"/>
    <p1510:client id="{F5FDE1C6-1A7D-A897-83E2-992BE806AC67}" v="167" dt="2022-05-10T21:57:53.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D6BE6-610B-455E-8935-19D4CBB12298}"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7853A-1CEC-44D2-8FDC-9A8BA2609831}" type="slidenum">
              <a:rPr lang="en-US" smtClean="0"/>
              <a:t>‹#›</a:t>
            </a:fld>
            <a:endParaRPr lang="en-US"/>
          </a:p>
        </p:txBody>
      </p:sp>
    </p:spTree>
    <p:extLst>
      <p:ext uri="{BB962C8B-B14F-4D97-AF65-F5344CB8AC3E}">
        <p14:creationId xmlns:p14="http://schemas.microsoft.com/office/powerpoint/2010/main" val="816957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Greetings and hello</a:t>
            </a:r>
          </a:p>
          <a:p>
            <a:r>
              <a:rPr lang="en-US"/>
              <a:t>In this training, employers will learn what types of funding they can receive for hosting an apprentice. Prospective apprentices will learn what types of funding they can receive to cover program and related costs. Preceptors/supervisors of apprentices will learn where to go for training resources to help guide them through supervising an apprentice. </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BD732-2A01-4B90-A443-CAC6FF10C7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133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21</a:t>
            </a:fld>
            <a:endParaRPr lang="en-US"/>
          </a:p>
        </p:txBody>
      </p:sp>
    </p:spTree>
    <p:extLst>
      <p:ext uri="{BB962C8B-B14F-4D97-AF65-F5344CB8AC3E}">
        <p14:creationId xmlns:p14="http://schemas.microsoft.com/office/powerpoint/2010/main" val="58340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22</a:t>
            </a:fld>
            <a:endParaRPr lang="en-US"/>
          </a:p>
        </p:txBody>
      </p:sp>
    </p:spTree>
    <p:extLst>
      <p:ext uri="{BB962C8B-B14F-4D97-AF65-F5344CB8AC3E}">
        <p14:creationId xmlns:p14="http://schemas.microsoft.com/office/powerpoint/2010/main" val="135590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23</a:t>
            </a:fld>
            <a:endParaRPr lang="en-US"/>
          </a:p>
        </p:txBody>
      </p:sp>
    </p:spTree>
    <p:extLst>
      <p:ext uri="{BB962C8B-B14F-4D97-AF65-F5344CB8AC3E}">
        <p14:creationId xmlns:p14="http://schemas.microsoft.com/office/powerpoint/2010/main" val="36896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24</a:t>
            </a:fld>
            <a:endParaRPr lang="en-US"/>
          </a:p>
        </p:txBody>
      </p:sp>
    </p:spTree>
    <p:extLst>
      <p:ext uri="{BB962C8B-B14F-4D97-AF65-F5344CB8AC3E}">
        <p14:creationId xmlns:p14="http://schemas.microsoft.com/office/powerpoint/2010/main" val="3300189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take a moment to complete a short survey. We will follow up with a similar survey in 3 months. </a:t>
            </a:r>
            <a:endParaRPr lang="en-US" dirty="0"/>
          </a:p>
        </p:txBody>
      </p:sp>
      <p:sp>
        <p:nvSpPr>
          <p:cNvPr id="4" name="Slide Number Placeholder 3"/>
          <p:cNvSpPr>
            <a:spLocks noGrp="1"/>
          </p:cNvSpPr>
          <p:nvPr>
            <p:ph type="sldNum" sz="quarter" idx="10"/>
          </p:nvPr>
        </p:nvSpPr>
        <p:spPr/>
        <p:txBody>
          <a:bodyPr/>
          <a:lstStyle/>
          <a:p>
            <a:fld id="{39DBD732-2A01-4B90-A443-CAC6FF10C7BE}" type="slidenum">
              <a:rPr lang="en-US" smtClean="0"/>
              <a:pPr/>
              <a:t>25</a:t>
            </a:fld>
            <a:endParaRPr lang="en-US"/>
          </a:p>
        </p:txBody>
      </p:sp>
    </p:spTree>
    <p:extLst>
      <p:ext uri="{BB962C8B-B14F-4D97-AF65-F5344CB8AC3E}">
        <p14:creationId xmlns:p14="http://schemas.microsoft.com/office/powerpoint/2010/main" val="211189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A67853A-1CEC-44D2-8FDC-9A8BA2609831}" type="slidenum">
              <a:rPr lang="en-US" smtClean="0"/>
              <a:t>26</a:t>
            </a:fld>
            <a:endParaRPr lang="en-US"/>
          </a:p>
        </p:txBody>
      </p:sp>
    </p:spTree>
    <p:extLst>
      <p:ext uri="{BB962C8B-B14F-4D97-AF65-F5344CB8AC3E}">
        <p14:creationId xmlns:p14="http://schemas.microsoft.com/office/powerpoint/2010/main" val="248187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A67853A-1CEC-44D2-8FDC-9A8BA2609831}" type="slidenum">
              <a:rPr lang="en-US" smtClean="0"/>
              <a:t>4</a:t>
            </a:fld>
            <a:endParaRPr lang="en-US"/>
          </a:p>
        </p:txBody>
      </p:sp>
    </p:spTree>
    <p:extLst>
      <p:ext uri="{BB962C8B-B14F-4D97-AF65-F5344CB8AC3E}">
        <p14:creationId xmlns:p14="http://schemas.microsoft.com/office/powerpoint/2010/main" val="418459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Introduction and turn it over to Christina for workforce funding through Idaho Business for Education</a:t>
            </a:r>
          </a:p>
        </p:txBody>
      </p:sp>
      <p:sp>
        <p:nvSpPr>
          <p:cNvPr id="4" name="Slide Number Placeholder 3"/>
          <p:cNvSpPr>
            <a:spLocks noGrp="1"/>
          </p:cNvSpPr>
          <p:nvPr>
            <p:ph type="sldNum" sz="quarter" idx="5"/>
          </p:nvPr>
        </p:nvSpPr>
        <p:spPr/>
        <p:txBody>
          <a:bodyPr/>
          <a:lstStyle/>
          <a:p>
            <a:fld id="{3A67853A-1CEC-44D2-8FDC-9A8BA2609831}" type="slidenum">
              <a:rPr lang="en-US" smtClean="0"/>
              <a:t>5</a:t>
            </a:fld>
            <a:endParaRPr lang="en-US"/>
          </a:p>
        </p:txBody>
      </p:sp>
    </p:spTree>
    <p:extLst>
      <p:ext uri="{BB962C8B-B14F-4D97-AF65-F5344CB8AC3E}">
        <p14:creationId xmlns:p14="http://schemas.microsoft.com/office/powerpoint/2010/main" val="265920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15</a:t>
            </a:fld>
            <a:endParaRPr lang="en-US"/>
          </a:p>
        </p:txBody>
      </p:sp>
    </p:spTree>
    <p:extLst>
      <p:ext uri="{BB962C8B-B14F-4D97-AF65-F5344CB8AC3E}">
        <p14:creationId xmlns:p14="http://schemas.microsoft.com/office/powerpoint/2010/main" val="208250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16</a:t>
            </a:fld>
            <a:endParaRPr lang="en-US"/>
          </a:p>
        </p:txBody>
      </p:sp>
    </p:spTree>
    <p:extLst>
      <p:ext uri="{BB962C8B-B14F-4D97-AF65-F5344CB8AC3E}">
        <p14:creationId xmlns:p14="http://schemas.microsoft.com/office/powerpoint/2010/main" val="170381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17</a:t>
            </a:fld>
            <a:endParaRPr lang="en-US"/>
          </a:p>
        </p:txBody>
      </p:sp>
    </p:spTree>
    <p:extLst>
      <p:ext uri="{BB962C8B-B14F-4D97-AF65-F5344CB8AC3E}">
        <p14:creationId xmlns:p14="http://schemas.microsoft.com/office/powerpoint/2010/main" val="417497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18</a:t>
            </a:fld>
            <a:endParaRPr lang="en-US"/>
          </a:p>
        </p:txBody>
      </p:sp>
    </p:spTree>
    <p:extLst>
      <p:ext uri="{BB962C8B-B14F-4D97-AF65-F5344CB8AC3E}">
        <p14:creationId xmlns:p14="http://schemas.microsoft.com/office/powerpoint/2010/main" val="106787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19</a:t>
            </a:fld>
            <a:endParaRPr lang="en-US"/>
          </a:p>
        </p:txBody>
      </p:sp>
    </p:spTree>
    <p:extLst>
      <p:ext uri="{BB962C8B-B14F-4D97-AF65-F5344CB8AC3E}">
        <p14:creationId xmlns:p14="http://schemas.microsoft.com/office/powerpoint/2010/main" val="149164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737FE-6276-CB42-8EC8-8134B6CF5366}" type="slidenum">
              <a:rPr lang="en-US" smtClean="0"/>
              <a:t>20</a:t>
            </a:fld>
            <a:endParaRPr lang="en-US"/>
          </a:p>
        </p:txBody>
      </p:sp>
    </p:spTree>
    <p:extLst>
      <p:ext uri="{BB962C8B-B14F-4D97-AF65-F5344CB8AC3E}">
        <p14:creationId xmlns:p14="http://schemas.microsoft.com/office/powerpoint/2010/main" val="2230570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02564" y="5259869"/>
            <a:ext cx="7772400" cy="791381"/>
          </a:xfrm>
        </p:spPr>
        <p:txBody>
          <a:bodyPr anchor="ctr">
            <a:normAutofit/>
          </a:bodyPr>
          <a:lstStyle>
            <a:lvl1pPr algn="r">
              <a:defRPr sz="5000" spc="200" baseline="0">
                <a:solidFill>
                  <a:srgbClr val="002060"/>
                </a:solidFill>
              </a:defRPr>
            </a:lvl1pPr>
          </a:lstStyle>
          <a:p>
            <a:r>
              <a:rPr lang="en-US"/>
              <a:t>Click to edit Master title style</a:t>
            </a:r>
          </a:p>
        </p:txBody>
      </p:sp>
      <p:sp>
        <p:nvSpPr>
          <p:cNvPr id="3" name="Subtitle 2"/>
          <p:cNvSpPr>
            <a:spLocks noGrp="1"/>
          </p:cNvSpPr>
          <p:nvPr>
            <p:ph type="subTitle" idx="1"/>
          </p:nvPr>
        </p:nvSpPr>
        <p:spPr>
          <a:xfrm>
            <a:off x="1122947" y="6061630"/>
            <a:ext cx="7152017" cy="365842"/>
          </a:xfrm>
        </p:spPr>
        <p:txBody>
          <a:bodyPr lIns="91440" rIns="91440" anchor="ctr">
            <a:normAutofit/>
          </a:bodyPr>
          <a:lstStyle>
            <a:lvl1pPr marL="0" indent="0" algn="r">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3680B063-EA04-4F85-A864-3FB7B7C431FC}" type="datetime1">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8854365" y="5160295"/>
            <a:ext cx="2956635" cy="890955"/>
          </a:xfrm>
          <a:prstGeom prst="rect">
            <a:avLst/>
          </a:prstGeom>
        </p:spPr>
      </p:pic>
    </p:spTree>
    <p:extLst>
      <p:ext uri="{BB962C8B-B14F-4D97-AF65-F5344CB8AC3E}">
        <p14:creationId xmlns:p14="http://schemas.microsoft.com/office/powerpoint/2010/main" val="84580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02564" y="5259869"/>
            <a:ext cx="7772400" cy="791381"/>
          </a:xfrm>
        </p:spPr>
        <p:txBody>
          <a:bodyPr anchor="ctr">
            <a:normAutofit/>
          </a:bodyPr>
          <a:lstStyle>
            <a:lvl1pPr algn="r">
              <a:defRPr sz="5000" spc="200" baseline="0">
                <a:solidFill>
                  <a:srgbClr val="002060"/>
                </a:solidFill>
              </a:defRPr>
            </a:lvl1pPr>
          </a:lstStyle>
          <a:p>
            <a:r>
              <a:rPr lang="en-US"/>
              <a:t>Click to edit Master title style</a:t>
            </a:r>
          </a:p>
        </p:txBody>
      </p:sp>
      <p:sp>
        <p:nvSpPr>
          <p:cNvPr id="3" name="Subtitle 2"/>
          <p:cNvSpPr>
            <a:spLocks noGrp="1"/>
          </p:cNvSpPr>
          <p:nvPr>
            <p:ph type="subTitle" idx="1"/>
          </p:nvPr>
        </p:nvSpPr>
        <p:spPr>
          <a:xfrm>
            <a:off x="1122947" y="6061630"/>
            <a:ext cx="7152017" cy="365842"/>
          </a:xfrm>
        </p:spPr>
        <p:txBody>
          <a:bodyPr lIns="91440" rIns="91440" anchor="ctr">
            <a:normAutofit/>
          </a:bodyPr>
          <a:lstStyle>
            <a:lvl1pPr marL="0" indent="0" algn="r">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8498721" y="5146499"/>
            <a:ext cx="3212870" cy="1018120"/>
          </a:xfrm>
          <a:prstGeom prst="rect">
            <a:avLst/>
          </a:prstGeom>
        </p:spPr>
      </p:pic>
    </p:spTree>
    <p:extLst>
      <p:ext uri="{BB962C8B-B14F-4D97-AF65-F5344CB8AC3E}">
        <p14:creationId xmlns:p14="http://schemas.microsoft.com/office/powerpoint/2010/main" val="344447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43247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5009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lvl1pPr marL="168275" indent="-168275">
              <a:buFont typeface="Wingdings" panose="05000000000000000000" pitchFamily="2" charset="2"/>
              <a:buChar char="§"/>
              <a:tabLst>
                <a:tab pos="112713" algn="l"/>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smtClean="0"/>
              <a:pPr/>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746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smtClean="0"/>
              <a:pPr/>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0178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5565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74080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34177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829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02564" y="5259869"/>
            <a:ext cx="7772400" cy="791381"/>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1122947" y="6061630"/>
            <a:ext cx="7152017" cy="365842"/>
          </a:xfrm>
        </p:spPr>
        <p:txBody>
          <a:bodyPr lIns="91440" rIns="91440" anchor="ctr">
            <a:normAutofit/>
          </a:bodyPr>
          <a:lstStyle>
            <a:lvl1pPr marL="0" indent="0" algn="r">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8721" y="5213813"/>
            <a:ext cx="3209551" cy="1014986"/>
          </a:xfrm>
          <a:prstGeom prst="rect">
            <a:avLst/>
          </a:prstGeom>
        </p:spPr>
      </p:pic>
    </p:spTree>
    <p:extLst>
      <p:ext uri="{BB962C8B-B14F-4D97-AF65-F5344CB8AC3E}">
        <p14:creationId xmlns:p14="http://schemas.microsoft.com/office/powerpoint/2010/main" val="33444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9941D3-9ED0-4E74-B4D7-AF6B9988E6FF}" type="datetime1">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1367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6662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7646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lvl1pPr marL="168275" indent="-168275">
              <a:buFont typeface="Wingdings" panose="05000000000000000000" pitchFamily="2" charset="2"/>
              <a:buChar char="§"/>
              <a:tabLst>
                <a:tab pos="112713" algn="l"/>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smtClean="0"/>
              <a:pPr/>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36479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smtClean="0"/>
              <a:pPr/>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66277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32593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38962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49326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92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spTree>
    <p:extLst>
      <p:ext uri="{BB962C8B-B14F-4D97-AF65-F5344CB8AC3E}">
        <p14:creationId xmlns:p14="http://schemas.microsoft.com/office/powerpoint/2010/main" val="181424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0E3BB5-24B1-429B-AAE2-099FC2960622}" type="datetime1">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07121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spTree>
    <p:extLst>
      <p:ext uri="{BB962C8B-B14F-4D97-AF65-F5344CB8AC3E}">
        <p14:creationId xmlns:p14="http://schemas.microsoft.com/office/powerpoint/2010/main" val="137568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lvl1pPr marL="168275" indent="-168275">
              <a:buFont typeface="Wingdings" panose="05000000000000000000" pitchFamily="2" charset="2"/>
              <a:buChar char="§"/>
              <a:tabLst>
                <a:tab pos="112713" algn="l"/>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lvl1pPr marL="233363" indent="-233363">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41F79B-994F-4706-B10A-13FA201841F5}" type="datetime1">
              <a:rPr lang="en-US" smtClean="0"/>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95785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spTree>
    <p:extLst>
      <p:ext uri="{BB962C8B-B14F-4D97-AF65-F5344CB8AC3E}">
        <p14:creationId xmlns:p14="http://schemas.microsoft.com/office/powerpoint/2010/main" val="1496456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spTree>
    <p:extLst>
      <p:ext uri="{BB962C8B-B14F-4D97-AF65-F5344CB8AC3E}">
        <p14:creationId xmlns:p14="http://schemas.microsoft.com/office/powerpoint/2010/main" val="780326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757900-DB87-41C0-A4F8-4DBEC89BC643}" type="datetime1">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10988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996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7231C-D7DD-48DC-BC21-F5D5D96B1A1C}" type="datetime1">
              <a:rPr lang="en-US" smtClean="0"/>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801826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5/18/2022</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27A7-BDC7-A84F-B0A1-E76515B78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AF4C17-651B-4043-85FB-DBC8A8BEB8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6AF2F-B11E-874B-B162-786FA82B7874}"/>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5B2C44A6-EE62-494E-88BD-1364EA493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C2AC4-4DD5-994D-AE00-F7F96E3F5B22}"/>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2674249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93A6-57E8-0D4A-975F-A5B1F979C2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EFD55-633B-4A44-8711-CAE45F3D25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3C593-92BA-8941-A7A9-88585CB87BB4}"/>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9242A26A-C58E-8844-8EA1-2DDA330BC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DA7E3-5BB4-A647-9F31-7E9A0C0C0FE9}"/>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4078909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D5C0-6C43-E946-A6AD-9F563D8FE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FFD11-6A7B-E94A-9318-E59F6C139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C71DAC-4422-664F-9514-D98EA9C349A3}"/>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89EB70D0-B895-C542-BA19-8E76DFB2A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18DC1-A300-A149-83E4-5BE97524C287}"/>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1281879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581B-14B9-FA41-A76B-FEE7F1C59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90D05-C0BC-5C4A-B32B-9CBD3E825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EE06E-EB92-CE45-85B3-35BCD288B2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F34D4-32DC-5B4E-8CF2-BF71E91FA702}"/>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6" name="Footer Placeholder 5">
            <a:extLst>
              <a:ext uri="{FF2B5EF4-FFF2-40B4-BE49-F238E27FC236}">
                <a16:creationId xmlns:a16="http://schemas.microsoft.com/office/drawing/2014/main" id="{4C8F99D0-FA75-9A40-82D9-7AD392C0C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B2C32-D0C0-E844-9393-B7327393CB60}"/>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130191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57110-87AC-49A1-8F58-A45161C81B97}" type="datetime1">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48109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DBB0-6A6A-A441-880F-002D79307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3C6F75-5079-D540-8FAB-283406172F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EB8E60-150C-964E-85A1-3C0FD80C75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EB9384-AB7E-C041-B1FA-0314E1A43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8455F8-A797-6041-8094-13EBB6F75B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114BD-AF32-6149-8DF7-37E727888A6E}"/>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8" name="Footer Placeholder 7">
            <a:extLst>
              <a:ext uri="{FF2B5EF4-FFF2-40B4-BE49-F238E27FC236}">
                <a16:creationId xmlns:a16="http://schemas.microsoft.com/office/drawing/2014/main" id="{232EF777-B308-064F-97C2-31A6D8926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371775-25F4-3B40-B418-2787E322F08C}"/>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2564210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D979-6E62-B442-9651-A2BF1D012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12A28-9D3F-EB4E-A051-3E633CA1B94B}"/>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4" name="Footer Placeholder 3">
            <a:extLst>
              <a:ext uri="{FF2B5EF4-FFF2-40B4-BE49-F238E27FC236}">
                <a16:creationId xmlns:a16="http://schemas.microsoft.com/office/drawing/2014/main" id="{1EDA1DAA-509B-124A-9AC7-AA9FDF906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80857F-0EF7-7040-8091-65576899B19D}"/>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2976413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B1DDB-C43C-4344-9170-FAEB4E24B90B}"/>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3" name="Footer Placeholder 2">
            <a:extLst>
              <a:ext uri="{FF2B5EF4-FFF2-40B4-BE49-F238E27FC236}">
                <a16:creationId xmlns:a16="http://schemas.microsoft.com/office/drawing/2014/main" id="{3478CEC1-BE00-5949-AEB5-8E2E60F3C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2D7AF3-B139-C44D-B14E-A88B1D3F8BE6}"/>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1665655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C69B-C5F9-C346-A5FA-F261308BE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2BE02-AB67-1F49-BA9A-DE2BD8B97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279F01-AC18-1549-83C4-E26574621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EEE105-AAD4-E747-8BB3-0D0DDCF96A49}"/>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6" name="Footer Placeholder 5">
            <a:extLst>
              <a:ext uri="{FF2B5EF4-FFF2-40B4-BE49-F238E27FC236}">
                <a16:creationId xmlns:a16="http://schemas.microsoft.com/office/drawing/2014/main" id="{E0FE6F8E-C34E-294F-B6EA-7490E7BB3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B0898-9E14-AF44-9AAA-3869D2C426D0}"/>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3971393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0854-1D23-DE40-8412-2AA0F2A03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5D03F-DAFC-BC46-B327-F1CACAAF3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B8237-1545-3545-AFB2-8D71FC832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7DDE3E-4390-3C4F-96EA-8D8F9E6FD425}"/>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6" name="Footer Placeholder 5">
            <a:extLst>
              <a:ext uri="{FF2B5EF4-FFF2-40B4-BE49-F238E27FC236}">
                <a16:creationId xmlns:a16="http://schemas.microsoft.com/office/drawing/2014/main" id="{E8A4ABD6-6A2E-8A4A-8263-51B887550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ED73C-E2DE-054C-96FA-81617665F572}"/>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2832308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1F7E-4FC0-3E4F-B8F5-F9FB67DDDF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99B838-56AE-7E4A-B4BC-14B34BD60E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5F70D-619F-3B48-AF44-D099552B2D50}"/>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54EF6F3D-9A7B-C141-8A71-4591EAB66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A2EC5-E65B-2448-A224-185909955D8F}"/>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24709669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9C259-1936-714A-AB2B-448EEEB3C0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141809-491B-8340-8DCF-6DCC7C55A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87AD2-DF89-3F4D-A573-E341F1A0CB41}"/>
              </a:ext>
            </a:extLst>
          </p:cNvPr>
          <p:cNvSpPr>
            <a:spLocks noGrp="1"/>
          </p:cNvSpPr>
          <p:nvPr>
            <p:ph type="dt" sz="half" idx="10"/>
          </p:nvPr>
        </p:nvSpPr>
        <p:spPr/>
        <p:txBody>
          <a:body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1075B7D8-3250-0444-BA38-C4BCF64FE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9DD0E-9BC1-CC42-AE90-51FF5B7C799F}"/>
              </a:ext>
            </a:extLst>
          </p:cNvPr>
          <p:cNvSpPr>
            <a:spLocks noGrp="1"/>
          </p:cNvSpPr>
          <p:nvPr>
            <p:ph type="sldNum" sz="quarter" idx="12"/>
          </p:nvPr>
        </p:nvSpPr>
        <p:spPr/>
        <p:txBody>
          <a:bodyPr/>
          <a:lstStyle/>
          <a:p>
            <a:fld id="{CC42DE5D-ACDB-4541-9FDE-14A7ABBD380D}" type="slidenum">
              <a:rPr lang="en-US" smtClean="0"/>
              <a:t>‹#›</a:t>
            </a:fld>
            <a:endParaRPr lang="en-US"/>
          </a:p>
        </p:txBody>
      </p:sp>
    </p:spTree>
    <p:extLst>
      <p:ext uri="{BB962C8B-B14F-4D97-AF65-F5344CB8AC3E}">
        <p14:creationId xmlns:p14="http://schemas.microsoft.com/office/powerpoint/2010/main" val="4161654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5C2E82"/>
          </a:solidFill>
        </p:spPr>
        <p:txBody>
          <a:bodyPr wrap="square" lIns="0" tIns="0" rIns="0" bIns="0" rtlCol="0"/>
          <a:lstStyle/>
          <a:p>
            <a:endParaRPr sz="1266"/>
          </a:p>
        </p:txBody>
      </p:sp>
      <p:sp>
        <p:nvSpPr>
          <p:cNvPr id="2" name="Holder 2"/>
          <p:cNvSpPr>
            <a:spLocks noGrp="1"/>
          </p:cNvSpPr>
          <p:nvPr>
            <p:ph type="title"/>
          </p:nvPr>
        </p:nvSpPr>
        <p:spPr/>
        <p:txBody>
          <a:bodyPr lIns="0" tIns="0" rIns="0" bIns="0"/>
          <a:lstStyle>
            <a:lvl1pPr>
              <a:defRPr sz="4219"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25" b="1" i="0">
                <a:solidFill>
                  <a:schemeClr val="bg1"/>
                </a:solidFill>
                <a:latin typeface="Arial"/>
                <a:cs typeface="Arial"/>
              </a:defRPr>
            </a:lvl1pPr>
          </a:lstStyle>
          <a:p>
            <a:pPr marL="8929">
              <a:spcBef>
                <a:spcPts val="53"/>
              </a:spcBef>
            </a:pPr>
            <a:r>
              <a:rPr lang="en-US" spc="-63">
                <a:solidFill>
                  <a:srgbClr val="5C2E82"/>
                </a:solidFill>
              </a:rPr>
              <a:t>HEALTHCARE </a:t>
            </a:r>
            <a:r>
              <a:rPr lang="en-US" spc="-84">
                <a:solidFill>
                  <a:srgbClr val="5C2E82"/>
                </a:solidFill>
              </a:rPr>
              <a:t>CAREER </a:t>
            </a:r>
            <a:r>
              <a:rPr lang="en-US" spc="-53">
                <a:solidFill>
                  <a:srgbClr val="5C2E82"/>
                </a:solidFill>
              </a:rPr>
              <a:t>ADVANCEMENT</a:t>
            </a:r>
            <a:r>
              <a:rPr lang="en-US" spc="-21">
                <a:solidFill>
                  <a:srgbClr val="5C2E82"/>
                </a:solidFill>
              </a:rPr>
              <a:t> </a:t>
            </a:r>
            <a:r>
              <a:rPr lang="en-US" spc="-46">
                <a:solidFill>
                  <a:srgbClr val="5C2E82"/>
                </a:solidFill>
              </a:rPr>
              <a:t>PROGRAM</a:t>
            </a:r>
            <a:endParaRPr lang="en-US" spc="-46" dirty="0">
              <a:solidFill>
                <a:srgbClr val="5C2E82"/>
              </a:solidFill>
            </a:endParaRPr>
          </a:p>
        </p:txBody>
      </p:sp>
      <p:sp>
        <p:nvSpPr>
          <p:cNvPr id="6" name="Holder 6"/>
          <p:cNvSpPr>
            <a:spLocks noGrp="1"/>
          </p:cNvSpPr>
          <p:nvPr>
            <p:ph type="dt" sz="half" idx="6"/>
          </p:nvPr>
        </p:nvSpPr>
        <p:spPr/>
        <p:txBody>
          <a:bodyPr lIns="0" tIns="0" rIns="0" bIns="0"/>
          <a:lstStyle>
            <a:lvl1pPr>
              <a:defRPr sz="1125" b="1" i="0">
                <a:solidFill>
                  <a:schemeClr val="bg1"/>
                </a:solidFill>
                <a:latin typeface="Arial"/>
                <a:cs typeface="Arial"/>
              </a:defRPr>
            </a:lvl1pPr>
          </a:lstStyle>
          <a:p>
            <a:pPr marL="8929">
              <a:spcBef>
                <a:spcPts val="32"/>
              </a:spcBef>
            </a:pPr>
            <a:r>
              <a:rPr lang="en-US" spc="-56">
                <a:solidFill>
                  <a:srgbClr val="5C2E82"/>
                </a:solidFill>
              </a:rPr>
              <a:t>MAY </a:t>
            </a:r>
            <a:r>
              <a:rPr lang="en-US" spc="-95">
                <a:solidFill>
                  <a:srgbClr val="5C2E82"/>
                </a:solidFill>
              </a:rPr>
              <a:t>31,</a:t>
            </a:r>
            <a:r>
              <a:rPr lang="en-US" spc="-56">
                <a:solidFill>
                  <a:srgbClr val="5C2E82"/>
                </a:solidFill>
              </a:rPr>
              <a:t> </a:t>
            </a:r>
            <a:r>
              <a:rPr lang="en-US">
                <a:solidFill>
                  <a:srgbClr val="5C2E82"/>
                </a:solidFill>
              </a:rPr>
              <a:t>2018</a:t>
            </a:r>
            <a:endParaRPr lang="en-US" dirty="0">
              <a:solidFill>
                <a:srgbClr val="5C2E82"/>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564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BD054-C751-4CC0-A08B-B5F7A6A45BE2}" type="datetime1">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4829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D1D27-2F05-4480-8259-7C31E5F8300C}" type="datetime1">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6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theme" Target="../theme/theme4.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39A8C68-C130-452B-974C-4591EE6B70F8}" type="datetime1">
              <a:rPr lang="en-US" smtClean="0"/>
              <a:t>5/18/2022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57F1E4F-1CFF-5643-939E-217C01CDF565}"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p:nvPr userDrawn="1"/>
        </p:nvPicPr>
        <p:blipFill>
          <a:blip r:embed="rId11" cstate="print">
            <a:extLst>
              <a:ext uri="{28A0092B-C50C-407E-A947-70E740481C1C}">
                <a14:useLocalDpi xmlns:a14="http://schemas.microsoft.com/office/drawing/2010/main" val="0"/>
              </a:ext>
            </a:extLst>
          </a:blip>
          <a:stretch>
            <a:fillRect/>
          </a:stretch>
        </p:blipFill>
        <p:spPr>
          <a:xfrm>
            <a:off x="9976747" y="5873169"/>
            <a:ext cx="1834253" cy="516863"/>
          </a:xfrm>
          <a:prstGeom prst="rect">
            <a:avLst/>
          </a:prstGeom>
        </p:spPr>
      </p:pic>
    </p:spTree>
    <p:extLst>
      <p:ext uri="{BB962C8B-B14F-4D97-AF65-F5344CB8AC3E}">
        <p14:creationId xmlns:p14="http://schemas.microsoft.com/office/powerpoint/2010/main" val="437572414"/>
      </p:ext>
    </p:extLst>
  </p:cSld>
  <p:clrMap bg1="lt1" tx1="dk1" bg2="lt2" tx2="dk2" accent1="accent1" accent2="accent2" accent3="accent3" accent4="accent4" accent5="accent5" accent6="accent6" hlink="hlink" folHlink="folHlink"/>
  <p:sldLayoutIdLst>
    <p:sldLayoutId id="2147483711" r:id="rId1"/>
    <p:sldLayoutId id="2147483728" r:id="rId2"/>
    <p:sldLayoutId id="2147483717" r:id="rId3"/>
    <p:sldLayoutId id="2147483730" r:id="rId4"/>
    <p:sldLayoutId id="2147483731" r:id="rId5"/>
    <p:sldLayoutId id="2147483732" r:id="rId6"/>
    <p:sldLayoutId id="2147483734" r:id="rId7"/>
    <p:sldLayoutId id="2147483668" r:id="rId8"/>
    <p:sldLayoutId id="2147483707" r:id="rId9"/>
  </p:sldLayoutIdLst>
  <p:hf hdr="0" dt="0"/>
  <p:txStyles>
    <p:titleStyle>
      <a:lvl1pPr algn="l" defTabSz="914400" rtl="0" eaLnBrk="1" latinLnBrk="0" hangingPunct="1">
        <a:lnSpc>
          <a:spcPct val="80000"/>
        </a:lnSpc>
        <a:spcBef>
          <a:spcPct val="0"/>
        </a:spcBef>
        <a:buNone/>
        <a:defRPr sz="5000" kern="1200" cap="all" spc="100" baseline="0">
          <a:solidFill>
            <a:srgbClr val="002060"/>
          </a:solidFill>
          <a:latin typeface="+mj-lt"/>
          <a:ea typeface="+mj-ea"/>
          <a:cs typeface="+mj-cs"/>
        </a:defRPr>
      </a:lvl1pPr>
    </p:titleStyle>
    <p:bodyStyle>
      <a:lvl1pPr marL="168275" indent="-168275" algn="l" defTabSz="914400" rtl="0" eaLnBrk="1" latinLnBrk="0" hangingPunct="1">
        <a:lnSpc>
          <a:spcPct val="90000"/>
        </a:lnSpc>
        <a:spcBef>
          <a:spcPts val="1200"/>
        </a:spcBef>
        <a:spcAft>
          <a:spcPts val="200"/>
        </a:spcAft>
        <a:buClr>
          <a:schemeClr val="accent2"/>
        </a:buClr>
        <a:buSzPct val="100000"/>
        <a:buFont typeface="Wingdings" panose="05000000000000000000" pitchFamily="2" charset="2"/>
        <a:buChar char="§"/>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9B482E8-6E0E-1B4F-B1FD-C69DB9E858D9}" type="datetimeFigureOut">
              <a:rPr lang="en-US" smtClean="0"/>
              <a:pPr/>
              <a:t>5/18/2022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57F1E4F-1CFF-5643-939E-217C01CDF565}"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11289" y="5452793"/>
            <a:ext cx="3209551" cy="1014986"/>
          </a:xfrm>
          <a:prstGeom prst="rect">
            <a:avLst/>
          </a:prstGeom>
        </p:spPr>
      </p:pic>
    </p:spTree>
    <p:extLst>
      <p:ext uri="{BB962C8B-B14F-4D97-AF65-F5344CB8AC3E}">
        <p14:creationId xmlns:p14="http://schemas.microsoft.com/office/powerpoint/2010/main" val="7875934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708" r:id="rId3"/>
    <p:sldLayoutId id="2147483710" r:id="rId4"/>
    <p:sldLayoutId id="2147483713" r:id="rId5"/>
    <p:sldLayoutId id="2147483712" r:id="rId6"/>
    <p:sldLayoutId id="2147483714" r:id="rId7"/>
    <p:sldLayoutId id="2147483715" r:id="rId8"/>
    <p:sldLayoutId id="2147483716" r:id="rId9"/>
  </p:sldLayoutIdLst>
  <p:hf sldNum="0" hdr="0" ftr="0" dt="0"/>
  <p:txStyles>
    <p:titleStyle>
      <a:lvl1pPr algn="l" defTabSz="914400" rtl="0" eaLnBrk="1" latinLnBrk="0" hangingPunct="1">
        <a:lnSpc>
          <a:spcPct val="80000"/>
        </a:lnSpc>
        <a:spcBef>
          <a:spcPct val="0"/>
        </a:spcBef>
        <a:buNone/>
        <a:defRPr sz="5000" kern="1200" cap="all" spc="100" baseline="0">
          <a:solidFill>
            <a:srgbClr val="002060"/>
          </a:solidFill>
          <a:latin typeface="+mj-lt"/>
          <a:ea typeface="+mj-ea"/>
          <a:cs typeface="+mj-cs"/>
        </a:defRPr>
      </a:lvl1pPr>
    </p:titleStyle>
    <p:bodyStyle>
      <a:lvl1pPr marL="168275" indent="-168275" algn="l" defTabSz="914400" rtl="0" eaLnBrk="1" latinLnBrk="0" hangingPunct="1">
        <a:lnSpc>
          <a:spcPct val="90000"/>
        </a:lnSpc>
        <a:spcBef>
          <a:spcPts val="1200"/>
        </a:spcBef>
        <a:spcAft>
          <a:spcPts val="200"/>
        </a:spcAft>
        <a:buClr>
          <a:schemeClr val="accent2"/>
        </a:buClr>
        <a:buSzPct val="100000"/>
        <a:buFont typeface="Wingdings" panose="05000000000000000000" pitchFamily="2" charset="2"/>
        <a:buChar char="§"/>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9B482E8-6E0E-1B4F-B1FD-C69DB9E858D9}" type="datetimeFigureOut">
              <a:rPr lang="en-US" smtClean="0"/>
              <a:pPr/>
              <a:t>5/18/2022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57F1E4F-1CFF-5643-939E-217C01CDF565}"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45633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7" r:id="rId8"/>
    <p:sldLayoutId id="2147483726" r:id="rId9"/>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168275" indent="-168275" algn="l" defTabSz="914400" rtl="0" eaLnBrk="1" latinLnBrk="0" hangingPunct="1">
        <a:lnSpc>
          <a:spcPct val="90000"/>
        </a:lnSpc>
        <a:spcBef>
          <a:spcPts val="1200"/>
        </a:spcBef>
        <a:spcAft>
          <a:spcPts val="200"/>
        </a:spcAft>
        <a:buClr>
          <a:schemeClr val="accent2"/>
        </a:buClr>
        <a:buSzPct val="100000"/>
        <a:buFont typeface="Wingdings" panose="05000000000000000000" pitchFamily="2" charset="2"/>
        <a:buChar char="§"/>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5/18/2022</a:t>
            </a:fld>
            <a:endParaRPr lang="en-US"/>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733"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729"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703" r:id="rId31"/>
    <p:sldLayoutId id="2147483704" r:id="rId32"/>
    <p:sldLayoutId id="2147483705" r:id="rId33"/>
    <p:sldLayoutId id="2147483706" r:id="rId34"/>
    <p:sldLayoutId id="2147483700" r:id="rId35"/>
    <p:sldLayoutId id="2147483699" r:id="rId36"/>
    <p:sldLayoutId id="2147483701" r:id="rId37"/>
    <p:sldLayoutId id="214748370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6453CB-719C-CA49-86FB-5A218F00A0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6442FB-EBD8-A244-BA3E-4CE460D60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64AF9-158E-844A-AD02-356B8A92D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08102-1D03-104F-89DB-C5314DD3DC11}" type="datetimeFigureOut">
              <a:rPr lang="en-US" smtClean="0"/>
              <a:t>5/18/2022</a:t>
            </a:fld>
            <a:endParaRPr lang="en-US"/>
          </a:p>
        </p:txBody>
      </p:sp>
      <p:sp>
        <p:nvSpPr>
          <p:cNvPr id="5" name="Footer Placeholder 4">
            <a:extLst>
              <a:ext uri="{FF2B5EF4-FFF2-40B4-BE49-F238E27FC236}">
                <a16:creationId xmlns:a16="http://schemas.microsoft.com/office/drawing/2014/main" id="{F4C1728F-A036-8D4A-B755-683EB5BC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552277-D467-5148-948D-EC59E29F7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2DE5D-ACDB-4541-9FDE-14A7ABBD380D}" type="slidenum">
              <a:rPr lang="en-US" smtClean="0"/>
              <a:t>‹#›</a:t>
            </a:fld>
            <a:endParaRPr lang="en-US"/>
          </a:p>
        </p:txBody>
      </p:sp>
    </p:spTree>
    <p:extLst>
      <p:ext uri="{BB962C8B-B14F-4D97-AF65-F5344CB8AC3E}">
        <p14:creationId xmlns:p14="http://schemas.microsoft.com/office/powerpoint/2010/main" val="41405592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1"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hyperlink" Target="https://labor-idaho.hubspotpagebuilder.com/ojl-rti.reimbursement.guide" TargetMode="External"/><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33.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hyperlink" Target="mailto:Madeline.boehm@hcapinc.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53.jpeg"/><Relationship Id="rId7" Type="http://schemas.openxmlformats.org/officeDocument/2006/relationships/hyperlink" Target="http://www.flickr.com/photos/tribehut/8091234505/" TargetMode="External"/><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55.jpeg"/><Relationship Id="rId5" Type="http://schemas.openxmlformats.org/officeDocument/2006/relationships/hyperlink" Target="http://hent.blogspot.com/2007/12/doing-it-differently-team-teaching.html" TargetMode="External"/><Relationship Id="rId10" Type="http://schemas.openxmlformats.org/officeDocument/2006/relationships/hyperlink" Target="https://pxhere.com/fr/photo/1456315" TargetMode="External"/><Relationship Id="rId4" Type="http://schemas.openxmlformats.org/officeDocument/2006/relationships/image" Target="../media/image54.pn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hyperlink" Target="mailto:Madeline.boehm@hcapinc.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hyperlink" Target="mailto:Madeline.boehm@hcapin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30.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56.xml"/><Relationship Id="rId5" Type="http://schemas.openxmlformats.org/officeDocument/2006/relationships/image" Target="../media/image24.png"/><Relationship Id="rId4" Type="http://schemas.openxmlformats.org/officeDocument/2006/relationships/hyperlink" Target="https://idaholaunch.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9">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429970" y="5062322"/>
            <a:ext cx="9720072" cy="1499616"/>
          </a:xfrm>
        </p:spPr>
        <p:txBody>
          <a:bodyPr vert="horz" lIns="91440" tIns="45720" rIns="91440" bIns="45720" rtlCol="0" anchor="ctr">
            <a:normAutofit/>
          </a:bodyPr>
          <a:lstStyle/>
          <a:p>
            <a:pPr algn="l"/>
            <a:r>
              <a:rPr lang="en-US" spc="100" dirty="0">
                <a:solidFill>
                  <a:srgbClr val="0D2545"/>
                </a:solidFill>
              </a:rPr>
              <a:t>Apprenticeship funding &amp;</a:t>
            </a:r>
            <a:br>
              <a:rPr lang="en-US" spc="100" dirty="0">
                <a:solidFill>
                  <a:srgbClr val="0D2545"/>
                </a:solidFill>
              </a:rPr>
            </a:br>
            <a:r>
              <a:rPr lang="en-US" spc="100" dirty="0">
                <a:solidFill>
                  <a:srgbClr val="0D2545"/>
                </a:solidFill>
              </a:rPr>
              <a:t>Mentor training </a:t>
            </a:r>
          </a:p>
        </p:txBody>
      </p:sp>
    </p:spTree>
    <p:custDataLst>
      <p:tags r:id="rId1"/>
    </p:custDataLst>
    <p:extLst>
      <p:ext uri="{BB962C8B-B14F-4D97-AF65-F5344CB8AC3E}">
        <p14:creationId xmlns:p14="http://schemas.microsoft.com/office/powerpoint/2010/main" val="179175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5368F6-47A4-4BEA-9047-CEC0809260DD}"/>
              </a:ext>
            </a:extLst>
          </p:cNvPr>
          <p:cNvSpPr>
            <a:spLocks noGrp="1"/>
          </p:cNvSpPr>
          <p:nvPr>
            <p:ph type="ctrTitle"/>
          </p:nvPr>
        </p:nvSpPr>
        <p:spPr>
          <a:xfrm>
            <a:off x="392623" y="339645"/>
            <a:ext cx="11369068" cy="1002552"/>
          </a:xfrm>
        </p:spPr>
        <p:txBody>
          <a:bodyPr anchor="b">
            <a:normAutofit/>
          </a:bodyPr>
          <a:lstStyle/>
          <a:p>
            <a:r>
              <a:rPr lang="en-US"/>
              <a:t>Idaho Department of Labor  </a:t>
            </a:r>
          </a:p>
        </p:txBody>
      </p:sp>
      <p:sp>
        <p:nvSpPr>
          <p:cNvPr id="4" name="Text Placeholder 3">
            <a:extLst>
              <a:ext uri="{FF2B5EF4-FFF2-40B4-BE49-F238E27FC236}">
                <a16:creationId xmlns:a16="http://schemas.microsoft.com/office/drawing/2014/main" id="{3D497751-3144-4708-96EF-65663C47B671}"/>
              </a:ext>
            </a:extLst>
          </p:cNvPr>
          <p:cNvSpPr>
            <a:spLocks noGrp="1"/>
          </p:cNvSpPr>
          <p:nvPr>
            <p:ph sz="half" idx="1"/>
          </p:nvPr>
        </p:nvSpPr>
        <p:spPr>
          <a:xfrm>
            <a:off x="392623" y="2330824"/>
            <a:ext cx="5181600" cy="3846139"/>
          </a:xfrm>
        </p:spPr>
        <p:txBody>
          <a:bodyPr>
            <a:normAutofit/>
          </a:bodyPr>
          <a:lstStyle/>
          <a:p>
            <a:pPr>
              <a:lnSpc>
                <a:spcPct val="90000"/>
              </a:lnSpc>
              <a:buFont typeface="Arial" panose="020B0604020202020204" pitchFamily="34" charset="0"/>
              <a:buChar char="•"/>
            </a:pPr>
            <a:r>
              <a:rPr lang="en-US" sz="2000" b="1" i="0">
                <a:effectLst/>
              </a:rPr>
              <a:t>An agreement must be completed and signed by both parties </a:t>
            </a:r>
            <a:r>
              <a:rPr lang="en-US" sz="2000" b="1" i="0" u="sng">
                <a:effectLst/>
              </a:rPr>
              <a:t>before</a:t>
            </a:r>
            <a:r>
              <a:rPr lang="en-US" sz="2000" b="1" i="0">
                <a:effectLst/>
              </a:rPr>
              <a:t> invoicing.</a:t>
            </a:r>
            <a:endParaRPr lang="en-US" sz="2000" b="0" i="0">
              <a:effectLst/>
            </a:endParaRPr>
          </a:p>
          <a:p>
            <a:pPr>
              <a:lnSpc>
                <a:spcPct val="90000"/>
              </a:lnSpc>
              <a:buFont typeface="Arial" panose="020B0604020202020204" pitchFamily="34" charset="0"/>
              <a:buChar char="•"/>
            </a:pPr>
            <a:r>
              <a:rPr lang="en-US" sz="2000" b="0" i="0">
                <a:effectLst/>
              </a:rPr>
              <a:t>Reimbursements are only available to employers located in Idaho and registered with the Idaho Secretary of State. </a:t>
            </a:r>
          </a:p>
          <a:p>
            <a:pPr marL="285750" indent="-285750">
              <a:lnSpc>
                <a:spcPct val="90000"/>
              </a:lnSpc>
              <a:buFont typeface="Arial" panose="020B0604020202020204" pitchFamily="34" charset="0"/>
              <a:buChar char="•"/>
            </a:pPr>
            <a:r>
              <a:rPr lang="en-US" sz="2000" b="1"/>
              <a:t>Apprentices must be Idaho Residents </a:t>
            </a:r>
          </a:p>
          <a:p>
            <a:pPr marL="285750" indent="-285750">
              <a:lnSpc>
                <a:spcPct val="90000"/>
              </a:lnSpc>
              <a:buFont typeface="Arial" panose="020B0604020202020204" pitchFamily="34" charset="0"/>
              <a:buChar char="•"/>
            </a:pPr>
            <a:r>
              <a:rPr lang="en-US" sz="2000" b="0" i="0">
                <a:effectLst/>
              </a:rPr>
              <a:t>Paystubs showing 500 hours for a maximum of $1500 Reimbursement  </a:t>
            </a:r>
          </a:p>
          <a:p>
            <a:pPr marL="285750" indent="-285750">
              <a:lnSpc>
                <a:spcPct val="90000"/>
              </a:lnSpc>
              <a:buFont typeface="Arial" panose="020B0604020202020204" pitchFamily="34" charset="0"/>
              <a:buChar char="•"/>
            </a:pPr>
            <a:endParaRPr lang="en-US" sz="1500"/>
          </a:p>
          <a:p>
            <a:pPr marL="285750" indent="-285750">
              <a:lnSpc>
                <a:spcPct val="90000"/>
              </a:lnSpc>
              <a:buFont typeface="Arial" panose="020B0604020202020204" pitchFamily="34" charset="0"/>
              <a:buChar char="•"/>
            </a:pPr>
            <a:endParaRPr lang="en-US" sz="1500" b="1"/>
          </a:p>
        </p:txBody>
      </p:sp>
      <p:pic>
        <p:nvPicPr>
          <p:cNvPr id="6" name="Picture 5" descr="Qr code&#10;&#10;Description automatically generated">
            <a:extLst>
              <a:ext uri="{FF2B5EF4-FFF2-40B4-BE49-F238E27FC236}">
                <a16:creationId xmlns:a16="http://schemas.microsoft.com/office/drawing/2014/main" id="{DE54FDD5-1549-4606-BF98-12139AD4D296}"/>
              </a:ext>
            </a:extLst>
          </p:cNvPr>
          <p:cNvPicPr>
            <a:picLocks noChangeAspect="1"/>
          </p:cNvPicPr>
          <p:nvPr/>
        </p:nvPicPr>
        <p:blipFill>
          <a:blip r:embed="rId2"/>
          <a:stretch>
            <a:fillRect/>
          </a:stretch>
        </p:blipFill>
        <p:spPr>
          <a:xfrm>
            <a:off x="6931505" y="2330824"/>
            <a:ext cx="3662989" cy="3846139"/>
          </a:xfrm>
          <a:prstGeom prst="rect">
            <a:avLst/>
          </a:prstGeom>
          <a:noFill/>
        </p:spPr>
      </p:pic>
      <p:sp>
        <p:nvSpPr>
          <p:cNvPr id="13" name="Text Placeholder 5">
            <a:extLst>
              <a:ext uri="{FF2B5EF4-FFF2-40B4-BE49-F238E27FC236}">
                <a16:creationId xmlns:a16="http://schemas.microsoft.com/office/drawing/2014/main" id="{6EE870EF-1C88-425B-B671-115533028205}"/>
              </a:ext>
            </a:extLst>
          </p:cNvPr>
          <p:cNvSpPr>
            <a:spLocks noGrp="1"/>
          </p:cNvSpPr>
          <p:nvPr>
            <p:ph type="body" sz="quarter" idx="3"/>
          </p:nvPr>
        </p:nvSpPr>
        <p:spPr>
          <a:xfrm>
            <a:off x="6172200" y="1468740"/>
            <a:ext cx="5183188" cy="823912"/>
          </a:xfrm>
        </p:spPr>
        <p:txBody>
          <a:bodyPr>
            <a:normAutofit fontScale="92500"/>
          </a:bodyPr>
          <a:lstStyle/>
          <a:p>
            <a:pPr algn="ctr"/>
            <a:r>
              <a:rPr lang="en-US" sz="2800">
                <a:solidFill>
                  <a:schemeClr val="accent3"/>
                </a:solidFill>
                <a:hlinkClick r:id="rId3">
                  <a:extLst>
                    <a:ext uri="{A12FA001-AC4F-418D-AE19-62706E023703}">
                      <ahyp:hlinkClr xmlns:ahyp="http://schemas.microsoft.com/office/drawing/2018/hyperlinkcolor" val="tx"/>
                    </a:ext>
                  </a:extLst>
                </a:hlinkClick>
              </a:rPr>
              <a:t>OJL/RTI Reimbursement Guidelines (hubspotpagebuilder.com)</a:t>
            </a:r>
            <a:endParaRPr lang="en-US" sz="2800" b="1">
              <a:solidFill>
                <a:schemeClr val="accent3"/>
              </a:solidFill>
            </a:endParaRPr>
          </a:p>
        </p:txBody>
      </p:sp>
      <p:sp>
        <p:nvSpPr>
          <p:cNvPr id="8" name="Text Placeholder 7">
            <a:extLst>
              <a:ext uri="{FF2B5EF4-FFF2-40B4-BE49-F238E27FC236}">
                <a16:creationId xmlns:a16="http://schemas.microsoft.com/office/drawing/2014/main" id="{26015C21-3E37-498E-B8EF-73BACF40089D}"/>
              </a:ext>
            </a:extLst>
          </p:cNvPr>
          <p:cNvSpPr>
            <a:spLocks noGrp="1"/>
          </p:cNvSpPr>
          <p:nvPr>
            <p:ph type="body" idx="13"/>
          </p:nvPr>
        </p:nvSpPr>
        <p:spPr/>
        <p:txBody>
          <a:bodyPr/>
          <a:lstStyle/>
          <a:p>
            <a:pPr algn="ctr"/>
            <a:r>
              <a:rPr lang="en-US" sz="2800" b="1" i="0">
                <a:effectLst/>
              </a:rPr>
              <a:t>OJL/RTI Reimbursement Funding</a:t>
            </a:r>
          </a:p>
        </p:txBody>
      </p:sp>
    </p:spTree>
    <p:extLst>
      <p:ext uri="{BB962C8B-B14F-4D97-AF65-F5344CB8AC3E}">
        <p14:creationId xmlns:p14="http://schemas.microsoft.com/office/powerpoint/2010/main" val="242166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36543-614C-FB60-68B7-2FA0A5BC177E}"/>
              </a:ext>
            </a:extLst>
          </p:cNvPr>
          <p:cNvSpPr>
            <a:spLocks noGrp="1"/>
          </p:cNvSpPr>
          <p:nvPr>
            <p:ph type="title"/>
          </p:nvPr>
        </p:nvSpPr>
        <p:spPr>
          <a:xfrm>
            <a:off x="310039" y="640080"/>
            <a:ext cx="3429855" cy="5613236"/>
          </a:xfrm>
        </p:spPr>
        <p:txBody>
          <a:bodyPr anchor="ctr">
            <a:normAutofit/>
          </a:bodyPr>
          <a:lstStyle/>
          <a:p>
            <a:r>
              <a:rPr lang="en-US" sz="2400" dirty="0">
                <a:solidFill>
                  <a:srgbClr val="FFFFFF"/>
                </a:solidFill>
                <a:latin typeface="Sagona ExtraLight"/>
              </a:rPr>
              <a:t>Youth Apprenticeship</a:t>
            </a:r>
            <a:br>
              <a:rPr lang="en-US" sz="2400" dirty="0">
                <a:solidFill>
                  <a:srgbClr val="FFFFFF"/>
                </a:solidFill>
                <a:latin typeface="Sagona ExtraLight"/>
              </a:rPr>
            </a:br>
            <a:endParaRPr lang="en-US" sz="2400">
              <a:solidFill>
                <a:srgbClr val="FFFFFF"/>
              </a:solidFill>
            </a:endParaRPr>
          </a:p>
        </p:txBody>
      </p:sp>
      <p:sp>
        <p:nvSpPr>
          <p:cNvPr id="3" name="Content Placeholder 2">
            <a:extLst>
              <a:ext uri="{FF2B5EF4-FFF2-40B4-BE49-F238E27FC236}">
                <a16:creationId xmlns:a16="http://schemas.microsoft.com/office/drawing/2014/main" id="{78D0F9B0-60F8-FD20-B655-8A8A8D093CEF}"/>
              </a:ext>
            </a:extLst>
          </p:cNvPr>
          <p:cNvSpPr>
            <a:spLocks noGrp="1"/>
          </p:cNvSpPr>
          <p:nvPr>
            <p:ph idx="1"/>
          </p:nvPr>
        </p:nvSpPr>
        <p:spPr>
          <a:xfrm>
            <a:off x="4671940" y="1309153"/>
            <a:ext cx="7144260" cy="2341912"/>
          </a:xfrm>
        </p:spPr>
        <p:txBody>
          <a:bodyPr vert="horz" lIns="45720" tIns="45720" rIns="45720" bIns="45720" rtlCol="0" anchor="t">
            <a:normAutofit/>
          </a:bodyPr>
          <a:lstStyle/>
          <a:p>
            <a:pPr marL="233045" indent="-233045"/>
            <a:r>
              <a:rPr lang="en-US" dirty="0">
                <a:ea typeface="+mn-lt"/>
                <a:cs typeface="+mn-lt"/>
              </a:rPr>
              <a:t>Idaho Business for Education (IBE) Youth Apprenticeship Program is a collaborative, state-wide effort to connect 16–24-year-olds access to apprenticeships in the over 1,200 nationally recognized apprenticeship occupations.</a:t>
            </a:r>
            <a:endParaRPr lang="en-US" dirty="0"/>
          </a:p>
          <a:p>
            <a:pPr marL="233045" indent="-233045"/>
            <a:r>
              <a:rPr lang="en-US" dirty="0"/>
              <a:t>$750.00 dollars for supportive to employee </a:t>
            </a:r>
          </a:p>
        </p:txBody>
      </p:sp>
      <p:pic>
        <p:nvPicPr>
          <p:cNvPr id="8" name="Graphic 7">
            <a:extLst>
              <a:ext uri="{FF2B5EF4-FFF2-40B4-BE49-F238E27FC236}">
                <a16:creationId xmlns:a16="http://schemas.microsoft.com/office/drawing/2014/main" id="{915B37FF-1E65-9544-EFE7-05F7E09C9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6935" y="4450864"/>
            <a:ext cx="4601085" cy="1685977"/>
          </a:xfrm>
          <a:prstGeom prst="rect">
            <a:avLst/>
          </a:prstGeom>
        </p:spPr>
      </p:pic>
    </p:spTree>
    <p:extLst>
      <p:ext uri="{BB962C8B-B14F-4D97-AF65-F5344CB8AC3E}">
        <p14:creationId xmlns:p14="http://schemas.microsoft.com/office/powerpoint/2010/main" val="324740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a:p>
        </p:txBody>
      </p:sp>
      <p:sp>
        <p:nvSpPr>
          <p:cNvPr id="13" name="Content Placeholder 2">
            <a:extLst>
              <a:ext uri="{FF2B5EF4-FFF2-40B4-BE49-F238E27FC236}">
                <a16:creationId xmlns:a16="http://schemas.microsoft.com/office/drawing/2014/main" id="{E6F4048D-E262-42DE-AF5C-430CBE7E68BF}"/>
              </a:ext>
            </a:extLst>
          </p:cNvPr>
          <p:cNvSpPr txBox="1">
            <a:spLocks noGrp="1"/>
          </p:cNvSpPr>
          <p:nvPr>
            <p:ph sz="half" idx="1"/>
          </p:nvPr>
        </p:nvSpPr>
        <p:spPr>
          <a:xfrm>
            <a:off x="2262149" y="2020444"/>
            <a:ext cx="2682215" cy="2879725"/>
          </a:xfrm>
          <a:prstGeom prst="rect">
            <a:avLst/>
          </a:prstGeom>
        </p:spPr>
        <p:txBody>
          <a:bodyPr vert="horz" lIns="91440" tIns="45720" rIns="91440" bIns="45720" rtlCol="0" anchor="ctr">
            <a:normAutofit/>
          </a:bodyPr>
          <a:lstStyle>
            <a:lvl1pPr marL="0" indent="0" algn="r" defTabSz="914400" rtl="0" eaLnBrk="1" latinLnBrk="0" hangingPunct="1">
              <a:lnSpc>
                <a:spcPct val="100000"/>
              </a:lnSpc>
              <a:spcBef>
                <a:spcPts val="0"/>
              </a:spcBef>
              <a:spcAft>
                <a:spcPts val="200"/>
              </a:spcAft>
              <a:buClr>
                <a:schemeClr val="accent2"/>
              </a:buClr>
              <a:buSzPct val="100000"/>
              <a:buFont typeface="Wingdings" panose="05000000000000000000" pitchFamily="2" charset="2"/>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endParaRPr lang="en-US" sz="1600" b="1" i="0" u="none" strike="noStrike" kern="1200" cap="none" spc="0" normalizeH="0" baseline="0" noProof="0">
              <a:ln>
                <a:noFill/>
              </a:ln>
              <a:solidFill>
                <a:schemeClr val="tx1"/>
              </a:solidFill>
              <a:effectLst/>
              <a:uLnTx/>
              <a:uFillTx/>
              <a:latin typeface="Tw Cen MT"/>
            </a:endParaRP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Tw Cen MT"/>
              <a:ea typeface="+mn-ea"/>
              <a:cs typeface="+mn-cs"/>
            </a:endParaRPr>
          </a:p>
        </p:txBody>
      </p:sp>
      <p:sp>
        <p:nvSpPr>
          <p:cNvPr id="19" name="Title 1">
            <a:extLst>
              <a:ext uri="{FF2B5EF4-FFF2-40B4-BE49-F238E27FC236}">
                <a16:creationId xmlns:a16="http://schemas.microsoft.com/office/drawing/2014/main" id="{F7BB9989-49F7-917C-C766-F0BED2988631}"/>
              </a:ext>
            </a:extLst>
          </p:cNvPr>
          <p:cNvSpPr txBox="1">
            <a:spLocks/>
          </p:cNvSpPr>
          <p:nvPr/>
        </p:nvSpPr>
        <p:spPr>
          <a:xfrm>
            <a:off x="-2774989" y="143186"/>
            <a:ext cx="13681888" cy="21378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rgbClr val="002060"/>
                </a:solidFill>
                <a:latin typeface="+mj-lt"/>
                <a:ea typeface="+mj-ea"/>
                <a:cs typeface="+mj-cs"/>
              </a:defRPr>
            </a:lvl1pPr>
          </a:lstStyle>
          <a:p>
            <a:pPr algn="r"/>
            <a:r>
              <a:rPr lang="en-US" dirty="0"/>
              <a:t>Upcoming MA and DA apprenticeship cohorts</a:t>
            </a:r>
          </a:p>
        </p:txBody>
      </p:sp>
      <p:sp>
        <p:nvSpPr>
          <p:cNvPr id="21" name="Content Placeholder 2">
            <a:extLst>
              <a:ext uri="{FF2B5EF4-FFF2-40B4-BE49-F238E27FC236}">
                <a16:creationId xmlns:a16="http://schemas.microsoft.com/office/drawing/2014/main" id="{37FAACBD-5730-7BF2-FC1B-0F159F0144B3}"/>
              </a:ext>
            </a:extLst>
          </p:cNvPr>
          <p:cNvSpPr>
            <a:spLocks noGrp="1"/>
          </p:cNvSpPr>
          <p:nvPr/>
        </p:nvSpPr>
        <p:spPr>
          <a:xfrm>
            <a:off x="2257625" y="1076262"/>
            <a:ext cx="8913514" cy="5249334"/>
          </a:xfrm>
          <a:prstGeom prst="rect">
            <a:avLst/>
          </a:prstGeom>
        </p:spPr>
        <p:txBody>
          <a:bodyPr vert="horz" lIns="45720" tIns="45720" rIns="45720" bIns="45720" rtlCol="0" anchor="ctr">
            <a:normAutofit/>
          </a:bodyPr>
          <a:lstStyle>
            <a:lvl1pPr marL="233363" indent="-233363" algn="l" defTabSz="914400" rtl="0" eaLnBrk="1" latinLnBrk="0" hangingPunct="1">
              <a:lnSpc>
                <a:spcPct val="90000"/>
              </a:lnSpc>
              <a:spcBef>
                <a:spcPts val="1200"/>
              </a:spcBef>
              <a:spcAft>
                <a:spcPts val="200"/>
              </a:spcAft>
              <a:buClr>
                <a:schemeClr val="accent2"/>
              </a:buClr>
              <a:buSzPct val="100000"/>
              <a:buFont typeface="Wingdings" panose="05000000000000000000" pitchFamily="2" charset="2"/>
              <a:buChar char="§"/>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2800" u="sng" dirty="0"/>
              <a:t>Medical Assistant Apprenticeship:</a:t>
            </a:r>
            <a:endParaRPr lang="en-US" sz="2800" dirty="0"/>
          </a:p>
          <a:p>
            <a:pPr marL="233045" indent="-233045"/>
            <a:r>
              <a:rPr lang="en-US" sz="2800" dirty="0"/>
              <a:t>May 25 to February 2, 2023</a:t>
            </a:r>
          </a:p>
          <a:p>
            <a:pPr marL="233045" indent="-233045"/>
            <a:r>
              <a:rPr lang="en-US" sz="2800" dirty="0"/>
              <a:t>Early September 2022 (date not set yet) to Fall, 2023</a:t>
            </a:r>
          </a:p>
          <a:p>
            <a:pPr marL="233045" indent="-233045"/>
            <a:endParaRPr lang="en-US" sz="2800" dirty="0"/>
          </a:p>
          <a:p>
            <a:pPr marL="0" indent="0">
              <a:buNone/>
            </a:pPr>
            <a:r>
              <a:rPr lang="en-US" sz="2800" u="sng" dirty="0"/>
              <a:t>Dental Assistant Apprenticeship:</a:t>
            </a:r>
          </a:p>
          <a:p>
            <a:pPr marL="233045" indent="-233045"/>
            <a:r>
              <a:rPr lang="en-US" sz="2800" dirty="0"/>
              <a:t>August 4 to December 13, 2022 – </a:t>
            </a:r>
            <a:r>
              <a:rPr lang="en-US" sz="2800" b="1" dirty="0"/>
              <a:t>Applications open June 3 – June 17</a:t>
            </a:r>
            <a:r>
              <a:rPr lang="en-US" sz="2800" dirty="0"/>
              <a:t> (must apply)</a:t>
            </a:r>
          </a:p>
          <a:p>
            <a:pPr marL="233045" indent="-233045"/>
            <a:r>
              <a:rPr lang="en-US" sz="2800" dirty="0"/>
              <a:t>Early January, 2023 (date not yet set)</a:t>
            </a:r>
          </a:p>
        </p:txBody>
      </p:sp>
    </p:spTree>
    <p:extLst>
      <p:ext uri="{BB962C8B-B14F-4D97-AF65-F5344CB8AC3E}">
        <p14:creationId xmlns:p14="http://schemas.microsoft.com/office/powerpoint/2010/main" val="372261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4E94-7617-3821-E033-543201A81AA6}"/>
              </a:ext>
            </a:extLst>
          </p:cNvPr>
          <p:cNvSpPr>
            <a:spLocks noGrp="1"/>
          </p:cNvSpPr>
          <p:nvPr>
            <p:ph type="title"/>
          </p:nvPr>
        </p:nvSpPr>
        <p:spPr/>
        <p:txBody>
          <a:bodyPr/>
          <a:lstStyle/>
          <a:p>
            <a:r>
              <a:rPr lang="en-US" dirty="0"/>
              <a:t>Questions so far?</a:t>
            </a:r>
          </a:p>
        </p:txBody>
      </p:sp>
      <p:sp>
        <p:nvSpPr>
          <p:cNvPr id="3" name="Footer Placeholder 2">
            <a:extLst>
              <a:ext uri="{FF2B5EF4-FFF2-40B4-BE49-F238E27FC236}">
                <a16:creationId xmlns:a16="http://schemas.microsoft.com/office/drawing/2014/main" id="{AB42DD31-B532-BE60-1465-BC352B317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5FA10-46E6-7A85-0DC9-52CCDA2D39F0}"/>
              </a:ext>
            </a:extLst>
          </p:cNvPr>
          <p:cNvSpPr>
            <a:spLocks noGrp="1"/>
          </p:cNvSpPr>
          <p:nvPr>
            <p:ph type="sldNum" sz="quarter" idx="12"/>
          </p:nvPr>
        </p:nvSpPr>
        <p:spPr/>
        <p:txBody>
          <a:bodyPr/>
          <a:lstStyle/>
          <a:p>
            <a:fld id="{D57F1E4F-1CFF-5643-939E-217C01CDF565}" type="slidenum">
              <a:rPr lang="en-US" smtClean="0"/>
              <a:pPr/>
              <a:t>13</a:t>
            </a:fld>
            <a:endParaRPr lang="en-US"/>
          </a:p>
        </p:txBody>
      </p:sp>
      <p:pic>
        <p:nvPicPr>
          <p:cNvPr id="6" name="Picture 2" descr="121,206 Questions Stock Photos, Pictures &amp; Royalty-Free Images - iStock">
            <a:extLst>
              <a:ext uri="{FF2B5EF4-FFF2-40B4-BE49-F238E27FC236}">
                <a16:creationId xmlns:a16="http://schemas.microsoft.com/office/drawing/2014/main" id="{9A0621A7-AA00-7187-FF81-9A061B8E67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73" b="18492"/>
          <a:stretch/>
        </p:blipFill>
        <p:spPr bwMode="auto">
          <a:xfrm>
            <a:off x="0" y="1819746"/>
            <a:ext cx="12192000" cy="505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3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standing, suit&#10;&#10;Description automatically generated">
            <a:extLst>
              <a:ext uri="{FF2B5EF4-FFF2-40B4-BE49-F238E27FC236}">
                <a16:creationId xmlns:a16="http://schemas.microsoft.com/office/drawing/2014/main" id="{D611A5A1-DD76-974C-8C6A-330C9AF9343C}"/>
              </a:ext>
            </a:extLst>
          </p:cNvPr>
          <p:cNvPicPr>
            <a:picLocks noChangeAspect="1"/>
          </p:cNvPicPr>
          <p:nvPr/>
        </p:nvPicPr>
        <p:blipFill rotWithShape="1">
          <a:blip r:embed="rId2"/>
          <a:srcRect b="15625"/>
          <a:stretch/>
        </p:blipFill>
        <p:spPr>
          <a:xfrm>
            <a:off x="0" y="0"/>
            <a:ext cx="12192000" cy="6858000"/>
          </a:xfrm>
          <a:prstGeom prst="rect">
            <a:avLst/>
          </a:prstGeom>
        </p:spPr>
      </p:pic>
      <p:sp>
        <p:nvSpPr>
          <p:cNvPr id="3" name="Subtitle 2">
            <a:extLst>
              <a:ext uri="{FF2B5EF4-FFF2-40B4-BE49-F238E27FC236}">
                <a16:creationId xmlns:a16="http://schemas.microsoft.com/office/drawing/2014/main" id="{01E33EC5-6A07-1849-865F-062D089BF96F}"/>
              </a:ext>
            </a:extLst>
          </p:cNvPr>
          <p:cNvSpPr>
            <a:spLocks noGrp="1"/>
          </p:cNvSpPr>
          <p:nvPr>
            <p:ph type="subTitle" idx="1"/>
          </p:nvPr>
        </p:nvSpPr>
        <p:spPr>
          <a:xfrm>
            <a:off x="-3079898" y="-1666230"/>
            <a:ext cx="7162800" cy="1060174"/>
          </a:xfrm>
        </p:spPr>
        <p:txBody>
          <a:bodyPr vert="horz" lIns="91440" tIns="45720" rIns="91440" bIns="45720" rtlCol="0" anchor="t">
            <a:normAutofit/>
          </a:bodyPr>
          <a:lstStyle/>
          <a:p>
            <a:pPr algn="l">
              <a:defRPr/>
            </a:pPr>
            <a:r>
              <a:rPr lang="en-US"/>
              <a:t>Anne Wetmore, Laura Ginsburg </a:t>
            </a:r>
          </a:p>
          <a:p>
            <a:pPr algn="l">
              <a:defRPr/>
            </a:pPr>
            <a:r>
              <a:rPr lang="en-US"/>
              <a:t>February 22, 2021 </a:t>
            </a:r>
          </a:p>
        </p:txBody>
      </p:sp>
      <p:sp>
        <p:nvSpPr>
          <p:cNvPr id="13314" name="Title 1">
            <a:extLst>
              <a:ext uri="{FF2B5EF4-FFF2-40B4-BE49-F238E27FC236}">
                <a16:creationId xmlns:a16="http://schemas.microsoft.com/office/drawing/2014/main" id="{A2F348FD-8DA7-5545-8739-8B7664E409CB}"/>
              </a:ext>
            </a:extLst>
          </p:cNvPr>
          <p:cNvSpPr>
            <a:spLocks noGrp="1"/>
          </p:cNvSpPr>
          <p:nvPr>
            <p:ph type="ctrTitle"/>
          </p:nvPr>
        </p:nvSpPr>
        <p:spPr>
          <a:xfrm>
            <a:off x="466946" y="798849"/>
            <a:ext cx="11258107" cy="5475767"/>
          </a:xfrm>
        </p:spPr>
        <p:txBody>
          <a:bodyPr anchor="ctr">
            <a:noAutofit/>
          </a:bodyPr>
          <a:lstStyle/>
          <a:p>
            <a:pPr algn="l">
              <a:lnSpc>
                <a:spcPts val="6940"/>
              </a:lnSpc>
            </a:pPr>
            <a:br>
              <a:rPr lang="en-US" altLang="en-US" sz="8000" dirty="0">
                <a:solidFill>
                  <a:schemeClr val="bg1"/>
                </a:solidFill>
                <a:latin typeface="Bebas Kai" pitchFamily="82" charset="77"/>
                <a:cs typeface="Aharoni" panose="02010803020104030203" pitchFamily="2" charset="-79"/>
              </a:rPr>
            </a:br>
            <a:r>
              <a:rPr lang="en-US" altLang="en-US" sz="8000" dirty="0">
                <a:solidFill>
                  <a:schemeClr val="bg1"/>
                </a:solidFill>
                <a:latin typeface="Bebas Kai" pitchFamily="82" charset="77"/>
                <a:cs typeface="Aharoni" panose="02010803020104030203" pitchFamily="2" charset="-79"/>
              </a:rPr>
              <a:t>Funding </a:t>
            </a:r>
            <a:r>
              <a:rPr lang="en-US" altLang="en-US" sz="8000" dirty="0">
                <a:solidFill>
                  <a:schemeClr val="bg1"/>
                </a:solidFill>
                <a:latin typeface="Bebas Kai" pitchFamily="82" charset="77"/>
              </a:rPr>
              <a:t>Registered </a:t>
            </a:r>
            <a:br>
              <a:rPr lang="en-US" altLang="en-US" sz="8000" dirty="0">
                <a:solidFill>
                  <a:schemeClr val="bg1"/>
                </a:solidFill>
                <a:latin typeface="Bebas Kai" pitchFamily="82" charset="77"/>
              </a:rPr>
            </a:br>
            <a:r>
              <a:rPr lang="en-US" altLang="en-US" sz="8000" dirty="0">
                <a:solidFill>
                  <a:schemeClr val="bg1"/>
                </a:solidFill>
                <a:latin typeface="Bebas Kai" pitchFamily="82" charset="77"/>
              </a:rPr>
              <a:t>Apprenticeship </a:t>
            </a:r>
            <a:br>
              <a:rPr lang="en-US" altLang="en-US" sz="8000" dirty="0">
                <a:solidFill>
                  <a:schemeClr val="bg1"/>
                </a:solidFill>
                <a:latin typeface="Bebas Kai" pitchFamily="82" charset="77"/>
              </a:rPr>
            </a:br>
            <a:endParaRPr lang="en-US" altLang="en-US" sz="8000" dirty="0">
              <a:solidFill>
                <a:schemeClr val="bg1"/>
              </a:solidFill>
              <a:latin typeface="Bebas Kai" pitchFamily="82" charset="77"/>
            </a:endParaRPr>
          </a:p>
        </p:txBody>
      </p:sp>
      <p:pic>
        <p:nvPicPr>
          <p:cNvPr id="12" name="Picture 11" descr="Logo&#10;&#10;Description automatically generated">
            <a:extLst>
              <a:ext uri="{FF2B5EF4-FFF2-40B4-BE49-F238E27FC236}">
                <a16:creationId xmlns:a16="http://schemas.microsoft.com/office/drawing/2014/main" id="{DD8D30F6-7E04-1544-825D-409A7CDC3D3A}"/>
              </a:ext>
            </a:extLst>
          </p:cNvPr>
          <p:cNvPicPr>
            <a:picLocks noChangeAspect="1"/>
          </p:cNvPicPr>
          <p:nvPr/>
        </p:nvPicPr>
        <p:blipFill>
          <a:blip r:embed="rId3"/>
          <a:stretch>
            <a:fillRect/>
          </a:stretch>
        </p:blipFill>
        <p:spPr>
          <a:xfrm>
            <a:off x="8955862" y="391404"/>
            <a:ext cx="2577805" cy="1556350"/>
          </a:xfrm>
          <a:prstGeom prst="rect">
            <a:avLst/>
          </a:prstGeom>
        </p:spPr>
      </p:pic>
      <p:sp>
        <p:nvSpPr>
          <p:cNvPr id="2" name="Rectangle 1">
            <a:extLst>
              <a:ext uri="{FF2B5EF4-FFF2-40B4-BE49-F238E27FC236}">
                <a16:creationId xmlns:a16="http://schemas.microsoft.com/office/drawing/2014/main" id="{71C1B638-2D6D-5B4A-B803-A5643A92C4FA}"/>
              </a:ext>
            </a:extLst>
          </p:cNvPr>
          <p:cNvSpPr/>
          <p:nvPr/>
        </p:nvSpPr>
        <p:spPr>
          <a:xfrm>
            <a:off x="501502" y="5098910"/>
            <a:ext cx="7288128" cy="1175706"/>
          </a:xfrm>
          <a:prstGeom prst="rect">
            <a:avLst/>
          </a:prstGeom>
        </p:spPr>
        <p:txBody>
          <a:bodyPr wrap="square">
            <a:spAutoFit/>
          </a:bodyPr>
          <a:lstStyle/>
          <a:p>
            <a:pPr>
              <a:spcBef>
                <a:spcPct val="20000"/>
              </a:spcBef>
              <a:spcAft>
                <a:spcPct val="0"/>
              </a:spcAft>
            </a:pPr>
            <a:r>
              <a:rPr lang="en-US" altLang="en-US" sz="3200" dirty="0">
                <a:solidFill>
                  <a:srgbClr val="FFBE00"/>
                </a:solidFill>
                <a:latin typeface="Open Sans" panose="020B0606030504020204" pitchFamily="34" charset="0"/>
                <a:ea typeface="Open Sans" panose="020B0606030504020204" pitchFamily="34" charset="0"/>
                <a:cs typeface="Open Sans" panose="020B0606030504020204" pitchFamily="34" charset="0"/>
              </a:rPr>
              <a:t>Madeline Boehm</a:t>
            </a:r>
          </a:p>
          <a:p>
            <a:pPr>
              <a:spcBef>
                <a:spcPct val="20000"/>
              </a:spcBef>
              <a:spcAft>
                <a:spcPct val="0"/>
              </a:spcAft>
            </a:pPr>
            <a:r>
              <a:rPr lang="en-US" altLang="en-US" sz="3200" dirty="0">
                <a:solidFill>
                  <a:srgbClr val="FFBE00"/>
                </a:solidFill>
                <a:latin typeface="Open Sans" panose="020B0606030504020204" pitchFamily="34" charset="0"/>
                <a:ea typeface="Open Sans" panose="020B0606030504020204" pitchFamily="34" charset="0"/>
                <a:cs typeface="Open Sans" panose="020B0606030504020204" pitchFamily="34" charset="0"/>
              </a:rPr>
              <a:t>Program Manager</a:t>
            </a:r>
          </a:p>
        </p:txBody>
      </p:sp>
    </p:spTree>
    <p:extLst>
      <p:ext uri="{BB962C8B-B14F-4D97-AF65-F5344CB8AC3E}">
        <p14:creationId xmlns:p14="http://schemas.microsoft.com/office/powerpoint/2010/main" val="106244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19C1F-169A-4BAF-A0A5-8EFC255AE886}"/>
              </a:ext>
            </a:extLst>
          </p:cNvPr>
          <p:cNvSpPr>
            <a:spLocks noGrp="1"/>
          </p:cNvSpPr>
          <p:nvPr>
            <p:ph idx="1"/>
          </p:nvPr>
        </p:nvSpPr>
        <p:spPr>
          <a:xfrm>
            <a:off x="2087524" y="2637827"/>
            <a:ext cx="9288949" cy="3267855"/>
          </a:xfrm>
        </p:spPr>
        <p:txBody>
          <a:bodyPr vert="horz" lIns="91440" tIns="45720" rIns="91440" bIns="45720" rtlCol="0" anchor="t">
            <a:normAutofit fontScale="85000" lnSpcReduction="10000"/>
          </a:bodyPr>
          <a:lstStyle/>
          <a:p>
            <a:pPr marL="0" indent="0">
              <a:lnSpc>
                <a:spcPct val="100000"/>
              </a:lnSpc>
              <a:spcBef>
                <a:spcPct val="20000"/>
              </a:spcBef>
              <a:spcAft>
                <a:spcPct val="0"/>
              </a:spcAft>
              <a:buNone/>
            </a:pPr>
            <a:r>
              <a:rPr lang="en-US" sz="3000" b="1" spc="30" dirty="0">
                <a:solidFill>
                  <a:srgbClr val="642787"/>
                </a:solidFill>
                <a:latin typeface="Century Gothic" panose="020B0502020202020204" pitchFamily="34" charset="0"/>
                <a:ea typeface="Open Sans" panose="020B0606030504020204" pitchFamily="34" charset="0"/>
                <a:cs typeface="Open Sans" panose="020B0606030504020204" pitchFamily="34" charset="0"/>
              </a:rPr>
              <a:t>Awarded in September 2016 to accelerate adoption of Registered Apprenticeship in healthcare</a:t>
            </a:r>
          </a:p>
          <a:p>
            <a:pPr marL="0" indent="0">
              <a:lnSpc>
                <a:spcPct val="100000"/>
              </a:lnSpc>
              <a:spcBef>
                <a:spcPct val="20000"/>
              </a:spcBef>
              <a:spcAft>
                <a:spcPct val="0"/>
              </a:spcAft>
              <a:buNone/>
            </a:pPr>
            <a:endParaRPr lang="en-US" sz="3000" b="1" spc="30" dirty="0">
              <a:solidFill>
                <a:srgbClr val="642787"/>
              </a:solidFill>
              <a:latin typeface="Century Gothic" panose="020B0502020202020204" pitchFamily="34" charset="0"/>
              <a:ea typeface="Open Sans" panose="020B0606030504020204" pitchFamily="34" charset="0"/>
              <a:cs typeface="Open Sans" panose="020B0606030504020204" pitchFamily="34" charset="0"/>
            </a:endParaRPr>
          </a:p>
          <a:p>
            <a:pPr marL="0" indent="0">
              <a:lnSpc>
                <a:spcPct val="100000"/>
              </a:lnSpc>
              <a:spcBef>
                <a:spcPct val="20000"/>
              </a:spcBef>
              <a:spcAft>
                <a:spcPct val="0"/>
              </a:spcAft>
              <a:buNone/>
            </a:pPr>
            <a:r>
              <a:rPr lang="en-US" sz="3000" b="1" dirty="0">
                <a:solidFill>
                  <a:srgbClr val="642787"/>
                </a:solidFill>
                <a:latin typeface="Century Gothic" panose="020B0502020202020204" pitchFamily="34" charset="0"/>
                <a:ea typeface="+mn-lt"/>
                <a:cs typeface="+mn-lt"/>
              </a:rPr>
              <a:t>Provide technical assistance free of charge to develop your Registered Apprenticeship, Youth Apprenticeship and Pre-Apprenticeship Programs</a:t>
            </a:r>
            <a:endParaRPr lang="en-US" sz="3000" b="1" dirty="0">
              <a:latin typeface="Century Gothic" panose="020B0502020202020204" pitchFamily="34" charset="0"/>
              <a:ea typeface="Open Sans" panose="020B0606030504020204" pitchFamily="34" charset="0"/>
              <a:cs typeface="Open Sans" panose="020B0606030504020204" pitchFamily="34" charset="0"/>
            </a:endParaRPr>
          </a:p>
          <a:p>
            <a:pPr marL="0" indent="0">
              <a:lnSpc>
                <a:spcPct val="100000"/>
              </a:lnSpc>
              <a:spcBef>
                <a:spcPct val="20000"/>
              </a:spcBef>
              <a:spcAft>
                <a:spcPct val="0"/>
              </a:spcAft>
              <a:buNone/>
            </a:pP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ct val="0"/>
              </a:spcBef>
              <a:spcAft>
                <a:spcPct val="0"/>
              </a:spcAft>
              <a:buNone/>
            </a:pPr>
            <a:endParaRPr lang="en-US" dirty="0">
              <a:solidFill>
                <a:srgbClr val="5F2987"/>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arallelogram 3">
            <a:extLst>
              <a:ext uri="{FF2B5EF4-FFF2-40B4-BE49-F238E27FC236}">
                <a16:creationId xmlns:a16="http://schemas.microsoft.com/office/drawing/2014/main" id="{EE8EA73C-42D0-1E47-9BAB-4B6DEEE19540}"/>
              </a:ext>
            </a:extLst>
          </p:cNvPr>
          <p:cNvSpPr/>
          <p:nvPr/>
        </p:nvSpPr>
        <p:spPr>
          <a:xfrm>
            <a:off x="-1488558" y="-240792"/>
            <a:ext cx="3678866" cy="2414366"/>
          </a:xfrm>
          <a:prstGeom prst="parallelogram">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D7012EA0-1515-4F47-A286-D1E4375039AB}"/>
              </a:ext>
            </a:extLst>
          </p:cNvPr>
          <p:cNvSpPr/>
          <p:nvPr/>
        </p:nvSpPr>
        <p:spPr>
          <a:xfrm>
            <a:off x="2087524" y="-97324"/>
            <a:ext cx="11713535" cy="1972300"/>
          </a:xfrm>
          <a:prstGeom prst="parallelogram">
            <a:avLst/>
          </a:prstGeom>
          <a:solidFill>
            <a:srgbClr val="642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53D9A-71F0-4A0D-96B8-ECF390757277}"/>
              </a:ext>
            </a:extLst>
          </p:cNvPr>
          <p:cNvSpPr>
            <a:spLocks noGrp="1"/>
          </p:cNvSpPr>
          <p:nvPr>
            <p:ph type="title"/>
          </p:nvPr>
        </p:nvSpPr>
        <p:spPr>
          <a:xfrm>
            <a:off x="2796957" y="378559"/>
            <a:ext cx="9395043" cy="1325563"/>
          </a:xfrm>
        </p:spPr>
        <p:txBody>
          <a:bodyPr>
            <a:noAutofit/>
          </a:bodyPr>
          <a:lstStyle/>
          <a:p>
            <a:pPr>
              <a:lnSpc>
                <a:spcPts val="5180"/>
              </a:lnSpc>
            </a:pPr>
            <a:r>
              <a:rPr lang="en-US" sz="5400" dirty="0">
                <a:solidFill>
                  <a:schemeClr val="bg1"/>
                </a:solidFill>
                <a:latin typeface="Bebas Kai" pitchFamily="82" charset="77"/>
                <a:cs typeface="Calibri Light"/>
              </a:rPr>
              <a:t>H-CAP U.S. Department of Labor National Industry Partner</a:t>
            </a:r>
            <a:endParaRPr lang="en-US" sz="5400" dirty="0">
              <a:solidFill>
                <a:schemeClr val="bg1"/>
              </a:solidFill>
              <a:latin typeface="Bebas Kai" pitchFamily="82" charset="77"/>
            </a:endParaRPr>
          </a:p>
        </p:txBody>
      </p:sp>
      <p:pic>
        <p:nvPicPr>
          <p:cNvPr id="7" name="Graphic 6" descr="Ribbon outline">
            <a:extLst>
              <a:ext uri="{FF2B5EF4-FFF2-40B4-BE49-F238E27FC236}">
                <a16:creationId xmlns:a16="http://schemas.microsoft.com/office/drawing/2014/main" id="{EC0780E9-4C69-7148-B577-B793B2A6D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741" y="2173574"/>
            <a:ext cx="2682374" cy="2682374"/>
          </a:xfrm>
          <a:prstGeom prst="rect">
            <a:avLst/>
          </a:prstGeom>
        </p:spPr>
      </p:pic>
      <p:pic>
        <p:nvPicPr>
          <p:cNvPr id="8" name="Picture 7" descr="Logo&#10;&#10;Description automatically generated">
            <a:extLst>
              <a:ext uri="{FF2B5EF4-FFF2-40B4-BE49-F238E27FC236}">
                <a16:creationId xmlns:a16="http://schemas.microsoft.com/office/drawing/2014/main" id="{D6C2F57D-C252-D04C-8420-931B381A9EA8}"/>
              </a:ext>
            </a:extLst>
          </p:cNvPr>
          <p:cNvPicPr>
            <a:picLocks noChangeAspect="1"/>
          </p:cNvPicPr>
          <p:nvPr/>
        </p:nvPicPr>
        <p:blipFill>
          <a:blip r:embed="rId5"/>
          <a:stretch>
            <a:fillRect/>
          </a:stretch>
        </p:blipFill>
        <p:spPr>
          <a:xfrm>
            <a:off x="350875" y="463149"/>
            <a:ext cx="1334496" cy="707886"/>
          </a:xfrm>
          <a:prstGeom prst="rect">
            <a:avLst/>
          </a:prstGeom>
        </p:spPr>
      </p:pic>
    </p:spTree>
    <p:extLst>
      <p:ext uri="{BB962C8B-B14F-4D97-AF65-F5344CB8AC3E}">
        <p14:creationId xmlns:p14="http://schemas.microsoft.com/office/powerpoint/2010/main" val="3274240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19C1F-169A-4BAF-A0A5-8EFC255AE886}"/>
              </a:ext>
            </a:extLst>
          </p:cNvPr>
          <p:cNvSpPr>
            <a:spLocks noGrp="1"/>
          </p:cNvSpPr>
          <p:nvPr>
            <p:ph idx="1"/>
          </p:nvPr>
        </p:nvSpPr>
        <p:spPr>
          <a:xfrm>
            <a:off x="2087524" y="2173574"/>
            <a:ext cx="9689515" cy="4568602"/>
          </a:xfrm>
        </p:spPr>
        <p:txBody>
          <a:bodyPr vert="horz" lIns="91440" tIns="45720" rIns="91440" bIns="45720" rtlCol="0" anchor="t">
            <a:normAutofit/>
          </a:bodyPr>
          <a:lstStyle/>
          <a:p>
            <a:pPr>
              <a:lnSpc>
                <a:spcPts val="3240"/>
              </a:lnSpc>
              <a:spcBef>
                <a:spcPct val="20000"/>
              </a:spcBef>
              <a:spcAft>
                <a:spcPct val="0"/>
              </a:spcAft>
            </a:pPr>
            <a:r>
              <a:rPr lang="en-US" sz="3200" dirty="0">
                <a:solidFill>
                  <a:srgbClr val="642787"/>
                </a:solidFill>
                <a:latin typeface="Bebas Kai" pitchFamily="82" charset="77"/>
                <a:ea typeface="+mn-lt"/>
                <a:cs typeface="+mn-lt"/>
              </a:rPr>
              <a:t>Design and Start-up</a:t>
            </a:r>
          </a:p>
          <a:p>
            <a:pPr>
              <a:lnSpc>
                <a:spcPts val="3240"/>
              </a:lnSpc>
              <a:spcBef>
                <a:spcPct val="20000"/>
              </a:spcBef>
              <a:spcAft>
                <a:spcPct val="0"/>
              </a:spcAft>
            </a:pPr>
            <a:endParaRPr lang="en-US" sz="3200" dirty="0">
              <a:solidFill>
                <a:srgbClr val="642787"/>
              </a:solidFill>
              <a:latin typeface="Bebas Kai" pitchFamily="82" charset="77"/>
              <a:ea typeface="+mn-lt"/>
              <a:cs typeface="+mn-lt"/>
            </a:endParaRPr>
          </a:p>
          <a:p>
            <a:pPr>
              <a:lnSpc>
                <a:spcPts val="3240"/>
              </a:lnSpc>
              <a:spcBef>
                <a:spcPct val="20000"/>
              </a:spcBef>
              <a:spcAft>
                <a:spcPct val="0"/>
              </a:spcAft>
            </a:pPr>
            <a:r>
              <a:rPr lang="en-US" sz="3200" dirty="0">
                <a:solidFill>
                  <a:srgbClr val="642787"/>
                </a:solidFill>
                <a:latin typeface="Bebas Kai" pitchFamily="82" charset="77"/>
                <a:ea typeface="+mn-lt"/>
                <a:cs typeface="+mn-lt"/>
              </a:rPr>
              <a:t>Training program costs</a:t>
            </a:r>
          </a:p>
          <a:p>
            <a:pPr>
              <a:lnSpc>
                <a:spcPts val="3240"/>
              </a:lnSpc>
              <a:spcBef>
                <a:spcPct val="20000"/>
              </a:spcBef>
              <a:spcAft>
                <a:spcPct val="0"/>
              </a:spcAft>
            </a:pPr>
            <a:endParaRPr lang="en-US" sz="3200" dirty="0">
              <a:solidFill>
                <a:srgbClr val="642787"/>
              </a:solidFill>
              <a:latin typeface="Bebas Kai" pitchFamily="82" charset="77"/>
              <a:ea typeface="+mn-lt"/>
              <a:cs typeface="+mn-lt"/>
            </a:endParaRPr>
          </a:p>
          <a:p>
            <a:pPr>
              <a:lnSpc>
                <a:spcPts val="3240"/>
              </a:lnSpc>
              <a:spcBef>
                <a:spcPct val="20000"/>
              </a:spcBef>
              <a:spcAft>
                <a:spcPct val="0"/>
              </a:spcAft>
            </a:pPr>
            <a:r>
              <a:rPr lang="en-US" sz="3200" dirty="0">
                <a:solidFill>
                  <a:srgbClr val="642787"/>
                </a:solidFill>
                <a:latin typeface="Bebas Kai" pitchFamily="82" charset="77"/>
                <a:ea typeface="+mn-lt"/>
                <a:cs typeface="+mn-lt"/>
              </a:rPr>
              <a:t>Equipment</a:t>
            </a:r>
          </a:p>
          <a:p>
            <a:pPr marL="0" indent="0">
              <a:lnSpc>
                <a:spcPts val="3240"/>
              </a:lnSpc>
              <a:spcBef>
                <a:spcPct val="20000"/>
              </a:spcBef>
              <a:spcAft>
                <a:spcPct val="0"/>
              </a:spcAft>
              <a:buNone/>
            </a:pPr>
            <a:endParaRPr lang="en-US" sz="3200" dirty="0">
              <a:solidFill>
                <a:srgbClr val="642787"/>
              </a:solidFill>
              <a:latin typeface="Bebas Kai" pitchFamily="82" charset="77"/>
              <a:ea typeface="+mn-lt"/>
              <a:cs typeface="+mn-lt"/>
            </a:endParaRPr>
          </a:p>
          <a:p>
            <a:pPr>
              <a:lnSpc>
                <a:spcPts val="3240"/>
              </a:lnSpc>
              <a:spcBef>
                <a:spcPct val="20000"/>
              </a:spcBef>
              <a:spcAft>
                <a:spcPct val="0"/>
              </a:spcAft>
            </a:pPr>
            <a:r>
              <a:rPr lang="en-US" sz="3200" dirty="0">
                <a:solidFill>
                  <a:srgbClr val="642787"/>
                </a:solidFill>
                <a:latin typeface="Bebas Kai" pitchFamily="82" charset="77"/>
                <a:ea typeface="+mn-lt"/>
                <a:cs typeface="+mn-lt"/>
              </a:rPr>
              <a:t>Other direct costs</a:t>
            </a:r>
            <a:br>
              <a:rPr lang="en-US" dirty="0"/>
            </a:br>
            <a:endParaRPr lang="en-US" dirty="0"/>
          </a:p>
          <a:p>
            <a:pPr marL="457200" lvl="1" indent="0">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ct val="20000"/>
              </a:spcBef>
              <a:spcAft>
                <a:spcPct val="0"/>
              </a:spcAft>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ct val="0"/>
              </a:spcBef>
              <a:spcAft>
                <a:spcPct val="0"/>
              </a:spcAft>
              <a:buNone/>
            </a:pPr>
            <a:endParaRPr lang="en-US" dirty="0">
              <a:solidFill>
                <a:srgbClr val="5F2987"/>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arallelogram 3">
            <a:extLst>
              <a:ext uri="{FF2B5EF4-FFF2-40B4-BE49-F238E27FC236}">
                <a16:creationId xmlns:a16="http://schemas.microsoft.com/office/drawing/2014/main" id="{EE8EA73C-42D0-1E47-9BAB-4B6DEEE19540}"/>
              </a:ext>
            </a:extLst>
          </p:cNvPr>
          <p:cNvSpPr/>
          <p:nvPr/>
        </p:nvSpPr>
        <p:spPr>
          <a:xfrm>
            <a:off x="-1488558" y="-240792"/>
            <a:ext cx="3678866" cy="2414366"/>
          </a:xfrm>
          <a:prstGeom prst="parallelogram">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D7012EA0-1515-4F47-A286-D1E4375039AB}"/>
              </a:ext>
            </a:extLst>
          </p:cNvPr>
          <p:cNvSpPr/>
          <p:nvPr/>
        </p:nvSpPr>
        <p:spPr>
          <a:xfrm>
            <a:off x="2087524" y="-97324"/>
            <a:ext cx="11713535" cy="1972300"/>
          </a:xfrm>
          <a:prstGeom prst="parallelogram">
            <a:avLst/>
          </a:prstGeom>
          <a:solidFill>
            <a:srgbClr val="642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53D9A-71F0-4A0D-96B8-ECF390757277}"/>
              </a:ext>
            </a:extLst>
          </p:cNvPr>
          <p:cNvSpPr>
            <a:spLocks noGrp="1"/>
          </p:cNvSpPr>
          <p:nvPr>
            <p:ph type="title"/>
          </p:nvPr>
        </p:nvSpPr>
        <p:spPr>
          <a:xfrm>
            <a:off x="2796957" y="303609"/>
            <a:ext cx="8980082" cy="1325563"/>
          </a:xfrm>
        </p:spPr>
        <p:txBody>
          <a:bodyPr>
            <a:normAutofit fontScale="90000"/>
          </a:bodyPr>
          <a:lstStyle/>
          <a:p>
            <a:r>
              <a:rPr lang="en-US" sz="6600" dirty="0">
                <a:solidFill>
                  <a:schemeClr val="bg1"/>
                </a:solidFill>
                <a:latin typeface="Bebas Kai" pitchFamily="82" charset="77"/>
                <a:cs typeface="Calibri Light"/>
              </a:rPr>
              <a:t>H-CAP Financial Incentives</a:t>
            </a:r>
            <a:endParaRPr lang="en-US" sz="6600" dirty="0">
              <a:solidFill>
                <a:schemeClr val="bg1"/>
              </a:solidFill>
              <a:latin typeface="Bebas Kai" pitchFamily="82" charset="77"/>
            </a:endParaRPr>
          </a:p>
        </p:txBody>
      </p:sp>
      <p:pic>
        <p:nvPicPr>
          <p:cNvPr id="8" name="Picture 7" descr="Logo&#10;&#10;Description automatically generated">
            <a:extLst>
              <a:ext uri="{FF2B5EF4-FFF2-40B4-BE49-F238E27FC236}">
                <a16:creationId xmlns:a16="http://schemas.microsoft.com/office/drawing/2014/main" id="{DC6A6142-8AFA-2742-96FD-56B24813BF7C}"/>
              </a:ext>
            </a:extLst>
          </p:cNvPr>
          <p:cNvPicPr>
            <a:picLocks noChangeAspect="1"/>
          </p:cNvPicPr>
          <p:nvPr/>
        </p:nvPicPr>
        <p:blipFill>
          <a:blip r:embed="rId3"/>
          <a:stretch>
            <a:fillRect/>
          </a:stretch>
        </p:blipFill>
        <p:spPr>
          <a:xfrm>
            <a:off x="350875" y="463149"/>
            <a:ext cx="1334496" cy="707886"/>
          </a:xfrm>
          <a:prstGeom prst="rect">
            <a:avLst/>
          </a:prstGeom>
        </p:spPr>
      </p:pic>
    </p:spTree>
    <p:extLst>
      <p:ext uri="{BB962C8B-B14F-4D97-AF65-F5344CB8AC3E}">
        <p14:creationId xmlns:p14="http://schemas.microsoft.com/office/powerpoint/2010/main" val="371545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19C1F-169A-4BAF-A0A5-8EFC255AE886}"/>
              </a:ext>
            </a:extLst>
          </p:cNvPr>
          <p:cNvSpPr>
            <a:spLocks noGrp="1"/>
          </p:cNvSpPr>
          <p:nvPr>
            <p:ph idx="1"/>
          </p:nvPr>
        </p:nvSpPr>
        <p:spPr>
          <a:xfrm>
            <a:off x="2087524" y="2173574"/>
            <a:ext cx="9689515" cy="4568602"/>
          </a:xfrm>
        </p:spPr>
        <p:txBody>
          <a:bodyPr vert="horz" lIns="91440" tIns="45720" rIns="91440" bIns="45720" rtlCol="0" anchor="t">
            <a:normAutofit/>
          </a:bodyPr>
          <a:lstStyle/>
          <a:p>
            <a:pPr marL="0" indent="0">
              <a:lnSpc>
                <a:spcPts val="3240"/>
              </a:lnSpc>
              <a:spcBef>
                <a:spcPct val="20000"/>
              </a:spcBef>
              <a:spcAft>
                <a:spcPct val="0"/>
              </a:spcAft>
              <a:buNone/>
            </a:pPr>
            <a:r>
              <a:rPr lang="en-US" sz="3200" dirty="0">
                <a:solidFill>
                  <a:srgbClr val="642787"/>
                </a:solidFill>
                <a:latin typeface="Bebas Kai" pitchFamily="82" charset="77"/>
                <a:ea typeface="+mn-lt"/>
                <a:cs typeface="+mn-lt"/>
              </a:rPr>
              <a:t>Supportive Services funding can be used for: </a:t>
            </a:r>
          </a:p>
          <a:p>
            <a:pPr marL="0" indent="0">
              <a:lnSpc>
                <a:spcPts val="3240"/>
              </a:lnSpc>
              <a:spcBef>
                <a:spcPct val="20000"/>
              </a:spcBef>
              <a:spcAft>
                <a:spcPct val="0"/>
              </a:spcAft>
              <a:buNone/>
            </a:pPr>
            <a:endParaRPr lang="en-US" sz="3200" dirty="0">
              <a:solidFill>
                <a:srgbClr val="642787"/>
              </a:solidFill>
              <a:latin typeface="Bebas Kai" pitchFamily="82" charset="77"/>
              <a:ea typeface="+mn-lt"/>
              <a:cs typeface="+mn-lt"/>
            </a:endParaRPr>
          </a:p>
          <a:p>
            <a:pPr>
              <a:lnSpc>
                <a:spcPts val="3240"/>
              </a:lnSpc>
              <a:spcBef>
                <a:spcPct val="20000"/>
              </a:spcBef>
              <a:spcAft>
                <a:spcPct val="0"/>
              </a:spcAft>
              <a:buFont typeface="Wingdings" pitchFamily="2" charset="2"/>
              <a:buChar char="ü"/>
            </a:pPr>
            <a:r>
              <a:rPr lang="en-US" sz="3200" dirty="0">
                <a:solidFill>
                  <a:srgbClr val="642787"/>
                </a:solidFill>
                <a:latin typeface="Bebas Kai" pitchFamily="82" charset="77"/>
                <a:ea typeface="+mn-lt"/>
                <a:cs typeface="+mn-lt"/>
              </a:rPr>
              <a:t>Childcare</a:t>
            </a:r>
          </a:p>
          <a:p>
            <a:pPr>
              <a:lnSpc>
                <a:spcPts val="3240"/>
              </a:lnSpc>
              <a:spcBef>
                <a:spcPct val="20000"/>
              </a:spcBef>
              <a:spcAft>
                <a:spcPct val="0"/>
              </a:spcAft>
              <a:buFont typeface="Wingdings" pitchFamily="2" charset="2"/>
              <a:buChar char="ü"/>
            </a:pPr>
            <a:r>
              <a:rPr lang="en-US" sz="3200" dirty="0">
                <a:solidFill>
                  <a:srgbClr val="642787"/>
                </a:solidFill>
                <a:latin typeface="Bebas Kai" pitchFamily="82" charset="77"/>
                <a:ea typeface="+mn-lt"/>
                <a:cs typeface="+mn-lt"/>
              </a:rPr>
              <a:t>Dependent Care</a:t>
            </a:r>
          </a:p>
          <a:p>
            <a:pPr>
              <a:lnSpc>
                <a:spcPts val="3240"/>
              </a:lnSpc>
              <a:spcBef>
                <a:spcPct val="20000"/>
              </a:spcBef>
              <a:spcAft>
                <a:spcPct val="0"/>
              </a:spcAft>
              <a:buFont typeface="Wingdings" pitchFamily="2" charset="2"/>
              <a:buChar char="ü"/>
            </a:pPr>
            <a:r>
              <a:rPr lang="en-US" sz="3200" dirty="0">
                <a:solidFill>
                  <a:srgbClr val="642787"/>
                </a:solidFill>
                <a:latin typeface="Bebas Kai" pitchFamily="82" charset="77"/>
                <a:ea typeface="+mn-lt"/>
                <a:cs typeface="+mn-lt"/>
              </a:rPr>
              <a:t>Housing</a:t>
            </a:r>
          </a:p>
          <a:p>
            <a:pPr>
              <a:lnSpc>
                <a:spcPts val="3240"/>
              </a:lnSpc>
              <a:spcBef>
                <a:spcPct val="20000"/>
              </a:spcBef>
              <a:spcAft>
                <a:spcPct val="0"/>
              </a:spcAft>
              <a:buFont typeface="Wingdings" pitchFamily="2" charset="2"/>
              <a:buChar char="ü"/>
            </a:pPr>
            <a:r>
              <a:rPr lang="en-US" sz="3200" dirty="0">
                <a:solidFill>
                  <a:srgbClr val="642787"/>
                </a:solidFill>
                <a:latin typeface="Bebas Kai" pitchFamily="82" charset="77"/>
                <a:ea typeface="+mn-lt"/>
                <a:cs typeface="+mn-lt"/>
              </a:rPr>
              <a:t>Transportation</a:t>
            </a:r>
          </a:p>
          <a:p>
            <a:pPr>
              <a:lnSpc>
                <a:spcPts val="3240"/>
              </a:lnSpc>
              <a:spcBef>
                <a:spcPct val="20000"/>
              </a:spcBef>
              <a:spcAft>
                <a:spcPct val="0"/>
              </a:spcAft>
              <a:buFont typeface="Wingdings" pitchFamily="2" charset="2"/>
              <a:buChar char="ü"/>
            </a:pPr>
            <a:r>
              <a:rPr lang="en-US" sz="3200" dirty="0">
                <a:solidFill>
                  <a:srgbClr val="642787"/>
                </a:solidFill>
                <a:latin typeface="Bebas Kai" pitchFamily="82" charset="77"/>
                <a:ea typeface="+mn-lt"/>
                <a:cs typeface="+mn-lt"/>
              </a:rPr>
              <a:t>Needs-Related Payment</a:t>
            </a: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arallelogram 3">
            <a:extLst>
              <a:ext uri="{FF2B5EF4-FFF2-40B4-BE49-F238E27FC236}">
                <a16:creationId xmlns:a16="http://schemas.microsoft.com/office/drawing/2014/main" id="{EE8EA73C-42D0-1E47-9BAB-4B6DEEE19540}"/>
              </a:ext>
            </a:extLst>
          </p:cNvPr>
          <p:cNvSpPr/>
          <p:nvPr/>
        </p:nvSpPr>
        <p:spPr>
          <a:xfrm>
            <a:off x="-1488558" y="-240792"/>
            <a:ext cx="3678866" cy="2414366"/>
          </a:xfrm>
          <a:prstGeom prst="parallelogram">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D7012EA0-1515-4F47-A286-D1E4375039AB}"/>
              </a:ext>
            </a:extLst>
          </p:cNvPr>
          <p:cNvSpPr/>
          <p:nvPr/>
        </p:nvSpPr>
        <p:spPr>
          <a:xfrm>
            <a:off x="2087524" y="-97324"/>
            <a:ext cx="11713535" cy="1972300"/>
          </a:xfrm>
          <a:prstGeom prst="parallelogram">
            <a:avLst/>
          </a:prstGeom>
          <a:solidFill>
            <a:srgbClr val="642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53D9A-71F0-4A0D-96B8-ECF390757277}"/>
              </a:ext>
            </a:extLst>
          </p:cNvPr>
          <p:cNvSpPr>
            <a:spLocks noGrp="1"/>
          </p:cNvSpPr>
          <p:nvPr>
            <p:ph type="title"/>
          </p:nvPr>
        </p:nvSpPr>
        <p:spPr>
          <a:xfrm>
            <a:off x="2796957" y="303609"/>
            <a:ext cx="8980082" cy="1325563"/>
          </a:xfrm>
        </p:spPr>
        <p:txBody>
          <a:bodyPr>
            <a:normAutofit fontScale="90000"/>
          </a:bodyPr>
          <a:lstStyle/>
          <a:p>
            <a:r>
              <a:rPr lang="en-US" sz="6600">
                <a:solidFill>
                  <a:schemeClr val="bg1"/>
                </a:solidFill>
                <a:latin typeface="Bebas Kai" pitchFamily="82" charset="77"/>
                <a:cs typeface="Calibri Light"/>
              </a:rPr>
              <a:t>H-CAP Resources and Support</a:t>
            </a:r>
            <a:endParaRPr lang="en-US" sz="6600">
              <a:solidFill>
                <a:schemeClr val="bg1"/>
              </a:solidFill>
              <a:latin typeface="Bebas Kai" pitchFamily="82" charset="77"/>
            </a:endParaRPr>
          </a:p>
        </p:txBody>
      </p:sp>
      <p:pic>
        <p:nvPicPr>
          <p:cNvPr id="7" name="Graphic 6" descr="Handshake outline">
            <a:extLst>
              <a:ext uri="{FF2B5EF4-FFF2-40B4-BE49-F238E27FC236}">
                <a16:creationId xmlns:a16="http://schemas.microsoft.com/office/drawing/2014/main" id="{4BEAE856-94F8-AF42-AB6D-8B1C5A88D8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74976"/>
            <a:ext cx="2737104" cy="2737104"/>
          </a:xfrm>
          <a:prstGeom prst="rect">
            <a:avLst/>
          </a:prstGeom>
        </p:spPr>
      </p:pic>
      <p:pic>
        <p:nvPicPr>
          <p:cNvPr id="8" name="Picture 7" descr="Logo&#10;&#10;Description automatically generated">
            <a:extLst>
              <a:ext uri="{FF2B5EF4-FFF2-40B4-BE49-F238E27FC236}">
                <a16:creationId xmlns:a16="http://schemas.microsoft.com/office/drawing/2014/main" id="{DC6A6142-8AFA-2742-96FD-56B24813BF7C}"/>
              </a:ext>
            </a:extLst>
          </p:cNvPr>
          <p:cNvPicPr>
            <a:picLocks noChangeAspect="1"/>
          </p:cNvPicPr>
          <p:nvPr/>
        </p:nvPicPr>
        <p:blipFill>
          <a:blip r:embed="rId5"/>
          <a:stretch>
            <a:fillRect/>
          </a:stretch>
        </p:blipFill>
        <p:spPr>
          <a:xfrm>
            <a:off x="350875" y="463149"/>
            <a:ext cx="1334496" cy="707886"/>
          </a:xfrm>
          <a:prstGeom prst="rect">
            <a:avLst/>
          </a:prstGeom>
        </p:spPr>
      </p:pic>
    </p:spTree>
    <p:extLst>
      <p:ext uri="{BB962C8B-B14F-4D97-AF65-F5344CB8AC3E}">
        <p14:creationId xmlns:p14="http://schemas.microsoft.com/office/powerpoint/2010/main" val="3964996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EE8EA73C-42D0-1E47-9BAB-4B6DEEE19540}"/>
              </a:ext>
            </a:extLst>
          </p:cNvPr>
          <p:cNvSpPr/>
          <p:nvPr/>
        </p:nvSpPr>
        <p:spPr>
          <a:xfrm>
            <a:off x="-1488558" y="-240792"/>
            <a:ext cx="3678866" cy="1686230"/>
          </a:xfrm>
          <a:prstGeom prst="parallelogram">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D7012EA0-1515-4F47-A286-D1E4375039AB}"/>
              </a:ext>
            </a:extLst>
          </p:cNvPr>
          <p:cNvSpPr/>
          <p:nvPr/>
        </p:nvSpPr>
        <p:spPr>
          <a:xfrm>
            <a:off x="2087524" y="-97324"/>
            <a:ext cx="11713535" cy="1377484"/>
          </a:xfrm>
          <a:prstGeom prst="parallelogram">
            <a:avLst/>
          </a:prstGeom>
          <a:solidFill>
            <a:srgbClr val="642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53D9A-71F0-4A0D-96B8-ECF390757277}"/>
              </a:ext>
            </a:extLst>
          </p:cNvPr>
          <p:cNvSpPr>
            <a:spLocks noGrp="1"/>
          </p:cNvSpPr>
          <p:nvPr>
            <p:ph type="title"/>
          </p:nvPr>
        </p:nvSpPr>
        <p:spPr>
          <a:xfrm>
            <a:off x="2796957" y="242216"/>
            <a:ext cx="9395043" cy="901601"/>
          </a:xfrm>
        </p:spPr>
        <p:txBody>
          <a:bodyPr>
            <a:noAutofit/>
          </a:bodyPr>
          <a:lstStyle/>
          <a:p>
            <a:pPr>
              <a:lnSpc>
                <a:spcPts val="5180"/>
              </a:lnSpc>
            </a:pPr>
            <a:r>
              <a:rPr lang="en-US" dirty="0">
                <a:solidFill>
                  <a:schemeClr val="bg1"/>
                </a:solidFill>
                <a:latin typeface="Bebas Kai"/>
              </a:rPr>
              <a:t>Contact Information</a:t>
            </a:r>
            <a:endParaRPr lang="en-US" dirty="0">
              <a:solidFill>
                <a:schemeClr val="bg1"/>
              </a:solidFill>
              <a:latin typeface="Bebas Kai" pitchFamily="82" charset="77"/>
            </a:endParaRPr>
          </a:p>
        </p:txBody>
      </p:sp>
      <p:sp>
        <p:nvSpPr>
          <p:cNvPr id="10" name="Content Placeholder 4">
            <a:extLst>
              <a:ext uri="{FF2B5EF4-FFF2-40B4-BE49-F238E27FC236}">
                <a16:creationId xmlns:a16="http://schemas.microsoft.com/office/drawing/2014/main" id="{F28AF26E-9985-EA42-8E2C-C982647E22FC}"/>
              </a:ext>
            </a:extLst>
          </p:cNvPr>
          <p:cNvSpPr txBox="1">
            <a:spLocks/>
          </p:cNvSpPr>
          <p:nvPr/>
        </p:nvSpPr>
        <p:spPr>
          <a:xfrm>
            <a:off x="868218" y="1483831"/>
            <a:ext cx="11092135" cy="5374169"/>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703"/>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spcAft>
                <a:spcPts val="703"/>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285115" indent="-285115">
              <a:lnSpc>
                <a:spcPct val="100000"/>
              </a:lnSpc>
              <a:spcBef>
                <a:spcPts val="0"/>
              </a:spcBef>
              <a:spcAft>
                <a:spcPts val="703"/>
              </a:spcAft>
              <a:buFont typeface="Wingdings,Sans-Serif" panose="020B0604020202020204" pitchFamily="34" charset="0"/>
              <a:buChar cha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285115" indent="-285115">
              <a:lnSpc>
                <a:spcPct val="100000"/>
              </a:lnSpc>
              <a:spcBef>
                <a:spcPts val="0"/>
              </a:spcBef>
              <a:spcAft>
                <a:spcPts val="703"/>
              </a:spcAft>
              <a:buFont typeface="Wingdings,Sans-Serif" panose="020B0604020202020204" pitchFamily="34" charset="0"/>
              <a:buChar cha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285115" indent="-285115">
              <a:lnSpc>
                <a:spcPct val="100000"/>
              </a:lnSpc>
              <a:spcBef>
                <a:spcPts val="0"/>
              </a:spcBef>
              <a:spcAft>
                <a:spcPts val="703"/>
              </a:spcAft>
              <a:buFont typeface="Wingdings,Sans-Serif" panose="020B0604020202020204" pitchFamily="34" charset="0"/>
              <a:buChar cha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285115" indent="-285115">
              <a:lnSpc>
                <a:spcPct val="100000"/>
              </a:lnSpc>
              <a:spcBef>
                <a:spcPts val="0"/>
              </a:spcBef>
              <a:spcAft>
                <a:spcPts val="703"/>
              </a:spcAft>
              <a:buFont typeface="Wingdings,Sans-Serif" panose="020B0604020202020204" pitchFamily="34" charset="0"/>
              <a:buChar cha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285115" indent="-285115">
              <a:lnSpc>
                <a:spcPct val="100000"/>
              </a:lnSpc>
              <a:spcBef>
                <a:spcPts val="0"/>
              </a:spcBef>
              <a:spcAft>
                <a:spcPts val="703"/>
              </a:spcAft>
              <a:buFont typeface="Wingdings,Sans-Serif" panose="020B0604020202020204" pitchFamily="34" charset="0"/>
              <a:buChar char="§"/>
            </a:pP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Logo&#10;&#10;Description automatically generated">
            <a:extLst>
              <a:ext uri="{FF2B5EF4-FFF2-40B4-BE49-F238E27FC236}">
                <a16:creationId xmlns:a16="http://schemas.microsoft.com/office/drawing/2014/main" id="{DF170B40-A7C0-D340-9C38-A3EB2F25AF47}"/>
              </a:ext>
            </a:extLst>
          </p:cNvPr>
          <p:cNvPicPr>
            <a:picLocks noChangeAspect="1"/>
          </p:cNvPicPr>
          <p:nvPr/>
        </p:nvPicPr>
        <p:blipFill>
          <a:blip r:embed="rId3"/>
          <a:stretch>
            <a:fillRect/>
          </a:stretch>
        </p:blipFill>
        <p:spPr>
          <a:xfrm>
            <a:off x="350875" y="339073"/>
            <a:ext cx="1334496" cy="707886"/>
          </a:xfrm>
          <a:prstGeom prst="rect">
            <a:avLst/>
          </a:prstGeom>
        </p:spPr>
      </p:pic>
      <p:sp>
        <p:nvSpPr>
          <p:cNvPr id="6" name="Rectangle 5">
            <a:extLst>
              <a:ext uri="{FF2B5EF4-FFF2-40B4-BE49-F238E27FC236}">
                <a16:creationId xmlns:a16="http://schemas.microsoft.com/office/drawing/2014/main" id="{170F3CC6-A375-C88C-A62B-62B6289C9C78}"/>
              </a:ext>
            </a:extLst>
          </p:cNvPr>
          <p:cNvSpPr/>
          <p:nvPr/>
        </p:nvSpPr>
        <p:spPr>
          <a:xfrm>
            <a:off x="868218" y="3062795"/>
            <a:ext cx="8275782" cy="2862322"/>
          </a:xfrm>
          <a:prstGeom prst="rect">
            <a:avLst/>
          </a:prstGeom>
        </p:spPr>
        <p:txBody>
          <a:bodyPr wrap="square">
            <a:spAutoFit/>
          </a:bodyPr>
          <a:lstStyle/>
          <a:p>
            <a:r>
              <a:rPr lang="en-US" sz="3600" dirty="0"/>
              <a:t>Madeline Boehm</a:t>
            </a:r>
          </a:p>
          <a:p>
            <a:r>
              <a:rPr lang="en-US" sz="3600" dirty="0"/>
              <a:t>CSG Grant Manager</a:t>
            </a:r>
          </a:p>
          <a:p>
            <a:r>
              <a:rPr lang="en-US" sz="3600" dirty="0"/>
              <a:t>Helena, Montana</a:t>
            </a:r>
            <a:endParaRPr lang="en-US" sz="3600" dirty="0">
              <a:hlinkClick r:id="rId4"/>
            </a:endParaRPr>
          </a:p>
          <a:p>
            <a:r>
              <a:rPr lang="en-US" sz="3600" dirty="0">
                <a:hlinkClick r:id="rId4"/>
              </a:rPr>
              <a:t>Madeline.boehm@hcapinc.org</a:t>
            </a:r>
            <a:endParaRPr lang="en-US" sz="3600" dirty="0"/>
          </a:p>
          <a:p>
            <a:r>
              <a:rPr lang="en-US" sz="3600" dirty="0"/>
              <a:t>202-355-8035</a:t>
            </a:r>
          </a:p>
        </p:txBody>
      </p:sp>
    </p:spTree>
    <p:extLst>
      <p:ext uri="{BB962C8B-B14F-4D97-AF65-F5344CB8AC3E}">
        <p14:creationId xmlns:p14="http://schemas.microsoft.com/office/powerpoint/2010/main" val="3519806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5102" y="241102"/>
            <a:ext cx="8664297" cy="5917373"/>
          </a:xfrm>
          <a:prstGeom prst="rect">
            <a:avLst/>
          </a:prstGeom>
          <a:blipFill>
            <a:blip r:embed="rId3" cstate="print"/>
            <a:stretch>
              <a:fillRect/>
            </a:stretch>
          </a:blipFill>
        </p:spPr>
        <p:txBody>
          <a:bodyPr wrap="square" lIns="0" tIns="0" rIns="0" bIns="0" rtlCol="0"/>
          <a:lstStyle/>
          <a:p>
            <a:endParaRPr sz="1266"/>
          </a:p>
        </p:txBody>
      </p:sp>
      <p:sp>
        <p:nvSpPr>
          <p:cNvPr id="3" name="object 3"/>
          <p:cNvSpPr txBox="1"/>
          <p:nvPr/>
        </p:nvSpPr>
        <p:spPr>
          <a:xfrm>
            <a:off x="4590454" y="3619917"/>
            <a:ext cx="5610522" cy="2219358"/>
          </a:xfrm>
          <a:prstGeom prst="rect">
            <a:avLst/>
          </a:prstGeom>
        </p:spPr>
        <p:txBody>
          <a:bodyPr vert="horz" wrap="square" lIns="0" tIns="64294" rIns="0" bIns="0" rtlCol="0">
            <a:spAutoFit/>
          </a:bodyPr>
          <a:lstStyle/>
          <a:p>
            <a:pPr marL="8929" marR="509421">
              <a:lnSpc>
                <a:spcPts val="2531"/>
              </a:lnSpc>
              <a:spcBef>
                <a:spcPts val="506"/>
              </a:spcBef>
            </a:pPr>
            <a:r>
              <a:rPr sz="2461" b="1" spc="-179" dirty="0">
                <a:solidFill>
                  <a:srgbClr val="FFFFFF"/>
                </a:solidFill>
                <a:latin typeface="Arial"/>
                <a:cs typeface="Arial"/>
              </a:rPr>
              <a:t>Recognizes </a:t>
            </a:r>
            <a:r>
              <a:rPr sz="2461" b="1" spc="-74" dirty="0">
                <a:solidFill>
                  <a:srgbClr val="FFFFFF"/>
                </a:solidFill>
                <a:latin typeface="Arial"/>
                <a:cs typeface="Arial"/>
              </a:rPr>
              <a:t>important </a:t>
            </a:r>
            <a:r>
              <a:rPr sz="2461" b="1" spc="-80" dirty="0">
                <a:solidFill>
                  <a:srgbClr val="FFFFFF"/>
                </a:solidFill>
                <a:latin typeface="Arial"/>
                <a:cs typeface="Arial"/>
              </a:rPr>
              <a:t>role </a:t>
            </a:r>
            <a:r>
              <a:rPr sz="2461" b="1" spc="-35" dirty="0">
                <a:solidFill>
                  <a:srgbClr val="FFFFFF"/>
                </a:solidFill>
                <a:latin typeface="Arial"/>
                <a:cs typeface="Arial"/>
              </a:rPr>
              <a:t>of</a:t>
            </a:r>
            <a:r>
              <a:rPr sz="2461" b="1" spc="-218" dirty="0">
                <a:solidFill>
                  <a:srgbClr val="FFFFFF"/>
                </a:solidFill>
                <a:latin typeface="Arial"/>
                <a:cs typeface="Arial"/>
              </a:rPr>
              <a:t> </a:t>
            </a:r>
            <a:r>
              <a:rPr sz="2461" b="1" spc="-134" dirty="0">
                <a:solidFill>
                  <a:srgbClr val="FFFFFF"/>
                </a:solidFill>
                <a:latin typeface="Arial"/>
                <a:cs typeface="Arial"/>
              </a:rPr>
              <a:t>mentors  </a:t>
            </a:r>
            <a:r>
              <a:rPr sz="2461" spc="-53" dirty="0">
                <a:solidFill>
                  <a:srgbClr val="FFFFFF"/>
                </a:solidFill>
                <a:latin typeface="Arial"/>
                <a:cs typeface="Arial"/>
              </a:rPr>
              <a:t>in </a:t>
            </a:r>
            <a:r>
              <a:rPr sz="2461" spc="-49" dirty="0">
                <a:solidFill>
                  <a:srgbClr val="FFFFFF"/>
                </a:solidFill>
                <a:latin typeface="Arial"/>
                <a:cs typeface="Arial"/>
              </a:rPr>
              <a:t>supporting, </a:t>
            </a:r>
            <a:r>
              <a:rPr sz="2461" spc="-74" dirty="0">
                <a:solidFill>
                  <a:srgbClr val="FFFFFF"/>
                </a:solidFill>
                <a:latin typeface="Arial"/>
                <a:cs typeface="Arial"/>
              </a:rPr>
              <a:t>coaching, </a:t>
            </a:r>
            <a:r>
              <a:rPr sz="2461" spc="-46" dirty="0">
                <a:solidFill>
                  <a:srgbClr val="FFFFFF"/>
                </a:solidFill>
                <a:latin typeface="Arial"/>
                <a:cs typeface="Arial"/>
              </a:rPr>
              <a:t>and </a:t>
            </a:r>
            <a:r>
              <a:rPr sz="2461" spc="-39" dirty="0">
                <a:solidFill>
                  <a:srgbClr val="FFFFFF"/>
                </a:solidFill>
                <a:latin typeface="Arial"/>
                <a:cs typeface="Arial"/>
              </a:rPr>
              <a:t>guiding  </a:t>
            </a:r>
            <a:r>
              <a:rPr sz="2461" spc="-46" dirty="0">
                <a:solidFill>
                  <a:srgbClr val="FFFFFF"/>
                </a:solidFill>
                <a:latin typeface="Arial"/>
                <a:cs typeface="Arial"/>
              </a:rPr>
              <a:t>apprentices </a:t>
            </a:r>
            <a:r>
              <a:rPr sz="2461" spc="21" dirty="0">
                <a:solidFill>
                  <a:srgbClr val="FFFFFF"/>
                </a:solidFill>
                <a:latin typeface="Arial"/>
                <a:cs typeface="Arial"/>
              </a:rPr>
              <a:t>for </a:t>
            </a:r>
            <a:r>
              <a:rPr sz="2461" spc="-49" dirty="0">
                <a:solidFill>
                  <a:srgbClr val="FFFFFF"/>
                </a:solidFill>
                <a:latin typeface="Arial"/>
                <a:cs typeface="Arial"/>
              </a:rPr>
              <a:t>workplace</a:t>
            </a:r>
            <a:r>
              <a:rPr sz="2461" spc="-288" dirty="0">
                <a:solidFill>
                  <a:srgbClr val="FFFFFF"/>
                </a:solidFill>
                <a:latin typeface="Arial"/>
                <a:cs typeface="Arial"/>
              </a:rPr>
              <a:t> </a:t>
            </a:r>
            <a:r>
              <a:rPr sz="2461" spc="-158" dirty="0">
                <a:solidFill>
                  <a:srgbClr val="FFFFFF"/>
                </a:solidFill>
                <a:latin typeface="Arial"/>
                <a:cs typeface="Arial"/>
              </a:rPr>
              <a:t>success</a:t>
            </a:r>
            <a:endParaRPr sz="2461" dirty="0">
              <a:latin typeface="Arial"/>
              <a:cs typeface="Arial"/>
            </a:endParaRPr>
          </a:p>
          <a:p>
            <a:pPr marL="8929" marR="3572">
              <a:lnSpc>
                <a:spcPts val="2531"/>
              </a:lnSpc>
              <a:spcBef>
                <a:spcPts val="1828"/>
              </a:spcBef>
            </a:pPr>
            <a:r>
              <a:rPr sz="2461" b="1" spc="-151" dirty="0">
                <a:solidFill>
                  <a:srgbClr val="FFFFFF"/>
                </a:solidFill>
                <a:latin typeface="Arial"/>
                <a:cs typeface="Arial"/>
              </a:rPr>
              <a:t>Provides </a:t>
            </a:r>
            <a:r>
              <a:rPr sz="2461" b="1" spc="-60" dirty="0">
                <a:solidFill>
                  <a:srgbClr val="FFFFFF"/>
                </a:solidFill>
                <a:latin typeface="Arial"/>
                <a:cs typeface="Arial"/>
              </a:rPr>
              <a:t>staff </a:t>
            </a:r>
            <a:r>
              <a:rPr sz="2461" b="1" spc="-120" dirty="0">
                <a:solidFill>
                  <a:srgbClr val="FFFFFF"/>
                </a:solidFill>
                <a:latin typeface="Arial"/>
                <a:cs typeface="Arial"/>
              </a:rPr>
              <a:t>development</a:t>
            </a:r>
            <a:r>
              <a:rPr sz="2461" b="1" spc="-193" dirty="0">
                <a:solidFill>
                  <a:srgbClr val="FFFFFF"/>
                </a:solidFill>
                <a:latin typeface="Arial"/>
                <a:cs typeface="Arial"/>
              </a:rPr>
              <a:t> </a:t>
            </a:r>
            <a:r>
              <a:rPr sz="2461" b="1" spc="-105" dirty="0">
                <a:solidFill>
                  <a:srgbClr val="FFFFFF"/>
                </a:solidFill>
                <a:latin typeface="Arial"/>
                <a:cs typeface="Arial"/>
              </a:rPr>
              <a:t>opportunities  </a:t>
            </a:r>
            <a:r>
              <a:rPr sz="2461" spc="35" dirty="0">
                <a:solidFill>
                  <a:srgbClr val="FFFFFF"/>
                </a:solidFill>
                <a:latin typeface="Arial"/>
                <a:cs typeface="Arial"/>
              </a:rPr>
              <a:t>to </a:t>
            </a:r>
            <a:r>
              <a:rPr sz="2461" spc="-11" dirty="0">
                <a:solidFill>
                  <a:srgbClr val="FFFFFF"/>
                </a:solidFill>
                <a:latin typeface="Arial"/>
                <a:cs typeface="Arial"/>
              </a:rPr>
              <a:t>frontline </a:t>
            </a:r>
            <a:r>
              <a:rPr sz="2461" spc="-42" dirty="0">
                <a:solidFill>
                  <a:srgbClr val="FFFFFF"/>
                </a:solidFill>
                <a:latin typeface="Arial"/>
                <a:cs typeface="Arial"/>
              </a:rPr>
              <a:t>workforce </a:t>
            </a:r>
            <a:r>
              <a:rPr sz="2461" spc="-53" dirty="0">
                <a:solidFill>
                  <a:srgbClr val="FFFFFF"/>
                </a:solidFill>
                <a:latin typeface="Arial"/>
                <a:cs typeface="Arial"/>
              </a:rPr>
              <a:t>advancing </a:t>
            </a:r>
            <a:r>
              <a:rPr sz="2461" spc="-32" dirty="0">
                <a:solidFill>
                  <a:srgbClr val="FFFFFF"/>
                </a:solidFill>
                <a:latin typeface="Arial"/>
                <a:cs typeface="Arial"/>
              </a:rPr>
              <a:t>equity  </a:t>
            </a:r>
            <a:r>
              <a:rPr sz="2461" spc="-46" dirty="0">
                <a:solidFill>
                  <a:srgbClr val="FFFFFF"/>
                </a:solidFill>
                <a:latin typeface="Arial"/>
                <a:cs typeface="Arial"/>
              </a:rPr>
              <a:t>and</a:t>
            </a:r>
            <a:r>
              <a:rPr sz="2461" spc="-105" dirty="0">
                <a:solidFill>
                  <a:srgbClr val="FFFFFF"/>
                </a:solidFill>
                <a:latin typeface="Arial"/>
                <a:cs typeface="Arial"/>
              </a:rPr>
              <a:t> </a:t>
            </a:r>
            <a:r>
              <a:rPr sz="2461" spc="-74" dirty="0">
                <a:solidFill>
                  <a:srgbClr val="FFFFFF"/>
                </a:solidFill>
                <a:latin typeface="Arial"/>
                <a:cs typeface="Arial"/>
              </a:rPr>
              <a:t>inclusion</a:t>
            </a:r>
            <a:endParaRPr sz="2461" dirty="0">
              <a:latin typeface="Arial"/>
              <a:cs typeface="Arial"/>
            </a:endParaRPr>
          </a:p>
        </p:txBody>
      </p:sp>
      <p:sp>
        <p:nvSpPr>
          <p:cNvPr id="4" name="object 4"/>
          <p:cNvSpPr/>
          <p:nvPr/>
        </p:nvSpPr>
        <p:spPr>
          <a:xfrm>
            <a:off x="1854626" y="6472389"/>
            <a:ext cx="893" cy="57150"/>
          </a:xfrm>
          <a:custGeom>
            <a:avLst/>
            <a:gdLst/>
            <a:ahLst/>
            <a:cxnLst/>
            <a:rect l="l" t="t" r="r" b="b"/>
            <a:pathLst>
              <a:path w="1270" h="81279">
                <a:moveTo>
                  <a:pt x="0" y="81279"/>
                </a:moveTo>
                <a:lnTo>
                  <a:pt x="645" y="81279"/>
                </a:lnTo>
                <a:lnTo>
                  <a:pt x="645" y="0"/>
                </a:lnTo>
                <a:lnTo>
                  <a:pt x="0" y="0"/>
                </a:lnTo>
                <a:lnTo>
                  <a:pt x="0" y="81279"/>
                </a:lnTo>
                <a:close/>
              </a:path>
            </a:pathLst>
          </a:custGeom>
          <a:solidFill>
            <a:srgbClr val="BAB3D6"/>
          </a:solidFill>
        </p:spPr>
        <p:txBody>
          <a:bodyPr wrap="square" lIns="0" tIns="0" rIns="0" bIns="0" rtlCol="0"/>
          <a:lstStyle/>
          <a:p>
            <a:endParaRPr sz="1266"/>
          </a:p>
        </p:txBody>
      </p:sp>
      <p:sp>
        <p:nvSpPr>
          <p:cNvPr id="5" name="object 5"/>
          <p:cNvSpPr/>
          <p:nvPr/>
        </p:nvSpPr>
        <p:spPr>
          <a:xfrm>
            <a:off x="1854626" y="6455869"/>
            <a:ext cx="129480" cy="0"/>
          </a:xfrm>
          <a:custGeom>
            <a:avLst/>
            <a:gdLst/>
            <a:ahLst/>
            <a:cxnLst/>
            <a:rect l="l" t="t" r="r" b="b"/>
            <a:pathLst>
              <a:path w="184150">
                <a:moveTo>
                  <a:pt x="0" y="0"/>
                </a:moveTo>
                <a:lnTo>
                  <a:pt x="183680" y="0"/>
                </a:lnTo>
              </a:path>
            </a:pathLst>
          </a:custGeom>
          <a:ln w="46989">
            <a:solidFill>
              <a:srgbClr val="BAB3D6"/>
            </a:solidFill>
          </a:ln>
        </p:spPr>
        <p:txBody>
          <a:bodyPr wrap="square" lIns="0" tIns="0" rIns="0" bIns="0" rtlCol="0"/>
          <a:lstStyle/>
          <a:p>
            <a:endParaRPr sz="1266"/>
          </a:p>
        </p:txBody>
      </p:sp>
      <p:sp>
        <p:nvSpPr>
          <p:cNvPr id="6" name="object 6"/>
          <p:cNvSpPr/>
          <p:nvPr/>
        </p:nvSpPr>
        <p:spPr>
          <a:xfrm>
            <a:off x="1854626" y="6383093"/>
            <a:ext cx="893" cy="56257"/>
          </a:xfrm>
          <a:custGeom>
            <a:avLst/>
            <a:gdLst/>
            <a:ahLst/>
            <a:cxnLst/>
            <a:rect l="l" t="t" r="r" b="b"/>
            <a:pathLst>
              <a:path w="1270" h="80009">
                <a:moveTo>
                  <a:pt x="0" y="80009"/>
                </a:moveTo>
                <a:lnTo>
                  <a:pt x="645" y="80009"/>
                </a:lnTo>
                <a:lnTo>
                  <a:pt x="645" y="0"/>
                </a:lnTo>
                <a:lnTo>
                  <a:pt x="0" y="0"/>
                </a:lnTo>
                <a:lnTo>
                  <a:pt x="0" y="80009"/>
                </a:lnTo>
                <a:close/>
              </a:path>
            </a:pathLst>
          </a:custGeom>
          <a:solidFill>
            <a:srgbClr val="BAB3D6"/>
          </a:solidFill>
        </p:spPr>
        <p:txBody>
          <a:bodyPr wrap="square" lIns="0" tIns="0" rIns="0" bIns="0" rtlCol="0"/>
          <a:lstStyle/>
          <a:p>
            <a:endParaRPr sz="1266"/>
          </a:p>
        </p:txBody>
      </p:sp>
      <p:sp>
        <p:nvSpPr>
          <p:cNvPr id="7" name="object 7"/>
          <p:cNvSpPr/>
          <p:nvPr/>
        </p:nvSpPr>
        <p:spPr>
          <a:xfrm>
            <a:off x="1944601" y="6472211"/>
            <a:ext cx="39291" cy="57596"/>
          </a:xfrm>
          <a:custGeom>
            <a:avLst/>
            <a:gdLst/>
            <a:ahLst/>
            <a:cxnLst/>
            <a:rect l="l" t="t" r="r" b="b"/>
            <a:pathLst>
              <a:path w="55879" h="81915">
                <a:moveTo>
                  <a:pt x="55714" y="0"/>
                </a:moveTo>
                <a:lnTo>
                  <a:pt x="0" y="0"/>
                </a:lnTo>
                <a:lnTo>
                  <a:pt x="0" y="81432"/>
                </a:lnTo>
                <a:lnTo>
                  <a:pt x="55714" y="81432"/>
                </a:lnTo>
                <a:lnTo>
                  <a:pt x="55714" y="0"/>
                </a:lnTo>
                <a:close/>
              </a:path>
            </a:pathLst>
          </a:custGeom>
          <a:solidFill>
            <a:srgbClr val="BAB3D6"/>
          </a:solidFill>
        </p:spPr>
        <p:txBody>
          <a:bodyPr wrap="square" lIns="0" tIns="0" rIns="0" bIns="0" rtlCol="0"/>
          <a:lstStyle/>
          <a:p>
            <a:endParaRPr sz="1266"/>
          </a:p>
        </p:txBody>
      </p:sp>
      <p:sp>
        <p:nvSpPr>
          <p:cNvPr id="8" name="object 8"/>
          <p:cNvSpPr/>
          <p:nvPr/>
        </p:nvSpPr>
        <p:spPr>
          <a:xfrm>
            <a:off x="1944601" y="6383093"/>
            <a:ext cx="39291" cy="56257"/>
          </a:xfrm>
          <a:custGeom>
            <a:avLst/>
            <a:gdLst/>
            <a:ahLst/>
            <a:cxnLst/>
            <a:rect l="l" t="t" r="r" b="b"/>
            <a:pathLst>
              <a:path w="55879" h="80009">
                <a:moveTo>
                  <a:pt x="55714" y="0"/>
                </a:moveTo>
                <a:lnTo>
                  <a:pt x="0" y="0"/>
                </a:lnTo>
                <a:lnTo>
                  <a:pt x="0" y="79908"/>
                </a:lnTo>
                <a:lnTo>
                  <a:pt x="55714" y="79908"/>
                </a:lnTo>
                <a:lnTo>
                  <a:pt x="55714" y="0"/>
                </a:lnTo>
                <a:close/>
              </a:path>
            </a:pathLst>
          </a:custGeom>
          <a:solidFill>
            <a:srgbClr val="BAB3D6"/>
          </a:solidFill>
        </p:spPr>
        <p:txBody>
          <a:bodyPr wrap="square" lIns="0" tIns="0" rIns="0" bIns="0" rtlCol="0"/>
          <a:lstStyle/>
          <a:p>
            <a:endParaRPr sz="1266"/>
          </a:p>
        </p:txBody>
      </p:sp>
      <p:sp>
        <p:nvSpPr>
          <p:cNvPr id="9" name="object 9"/>
          <p:cNvSpPr/>
          <p:nvPr/>
        </p:nvSpPr>
        <p:spPr>
          <a:xfrm>
            <a:off x="2011076" y="6342936"/>
            <a:ext cx="119658" cy="125462"/>
          </a:xfrm>
          <a:custGeom>
            <a:avLst/>
            <a:gdLst/>
            <a:ahLst/>
            <a:cxnLst/>
            <a:rect l="l" t="t" r="r" b="b"/>
            <a:pathLst>
              <a:path w="170180" h="178434">
                <a:moveTo>
                  <a:pt x="132217" y="127406"/>
                </a:moveTo>
                <a:lnTo>
                  <a:pt x="114363" y="127406"/>
                </a:lnTo>
                <a:lnTo>
                  <a:pt x="159410" y="178371"/>
                </a:lnTo>
                <a:lnTo>
                  <a:pt x="132217" y="127406"/>
                </a:lnTo>
                <a:close/>
              </a:path>
              <a:path w="170180" h="178434">
                <a:moveTo>
                  <a:pt x="114535" y="130962"/>
                </a:moveTo>
                <a:lnTo>
                  <a:pt x="96596" y="130962"/>
                </a:lnTo>
                <a:lnTo>
                  <a:pt x="116738" y="176593"/>
                </a:lnTo>
                <a:lnTo>
                  <a:pt x="114535" y="130962"/>
                </a:lnTo>
                <a:close/>
              </a:path>
              <a:path w="170180" h="178434">
                <a:moveTo>
                  <a:pt x="20739" y="33185"/>
                </a:moveTo>
                <a:lnTo>
                  <a:pt x="67932" y="82537"/>
                </a:lnTo>
                <a:lnTo>
                  <a:pt x="26187" y="82537"/>
                </a:lnTo>
                <a:lnTo>
                  <a:pt x="58661" y="97180"/>
                </a:lnTo>
                <a:lnTo>
                  <a:pt x="46812" y="100152"/>
                </a:lnTo>
                <a:lnTo>
                  <a:pt x="0" y="108445"/>
                </a:lnTo>
                <a:lnTo>
                  <a:pt x="53924" y="112001"/>
                </a:lnTo>
                <a:lnTo>
                  <a:pt x="60972" y="117309"/>
                </a:lnTo>
                <a:lnTo>
                  <a:pt x="73621" y="172973"/>
                </a:lnTo>
                <a:lnTo>
                  <a:pt x="96596" y="130962"/>
                </a:lnTo>
                <a:lnTo>
                  <a:pt x="114535" y="130962"/>
                </a:lnTo>
                <a:lnTo>
                  <a:pt x="114363" y="127406"/>
                </a:lnTo>
                <a:lnTo>
                  <a:pt x="132217" y="127406"/>
                </a:lnTo>
                <a:lnTo>
                  <a:pt x="130543" y="124269"/>
                </a:lnTo>
                <a:lnTo>
                  <a:pt x="152509" y="124269"/>
                </a:lnTo>
                <a:lnTo>
                  <a:pt x="126809" y="103708"/>
                </a:lnTo>
                <a:lnTo>
                  <a:pt x="123583" y="89484"/>
                </a:lnTo>
                <a:lnTo>
                  <a:pt x="131559" y="76441"/>
                </a:lnTo>
                <a:lnTo>
                  <a:pt x="137971" y="68745"/>
                </a:lnTo>
                <a:lnTo>
                  <a:pt x="76441" y="68745"/>
                </a:lnTo>
                <a:lnTo>
                  <a:pt x="20739" y="33185"/>
                </a:lnTo>
                <a:close/>
              </a:path>
              <a:path w="170180" h="178434">
                <a:moveTo>
                  <a:pt x="152509" y="124269"/>
                </a:moveTo>
                <a:lnTo>
                  <a:pt x="130543" y="124269"/>
                </a:lnTo>
                <a:lnTo>
                  <a:pt x="168287" y="136893"/>
                </a:lnTo>
                <a:lnTo>
                  <a:pt x="152509" y="124269"/>
                </a:lnTo>
                <a:close/>
              </a:path>
              <a:path w="170180" h="178434">
                <a:moveTo>
                  <a:pt x="60439" y="21335"/>
                </a:moveTo>
                <a:lnTo>
                  <a:pt x="76441" y="68745"/>
                </a:lnTo>
                <a:lnTo>
                  <a:pt x="137971" y="68745"/>
                </a:lnTo>
                <a:lnTo>
                  <a:pt x="139950" y="66370"/>
                </a:lnTo>
                <a:lnTo>
                  <a:pt x="120294" y="66370"/>
                </a:lnTo>
                <a:lnTo>
                  <a:pt x="122124" y="58077"/>
                </a:lnTo>
                <a:lnTo>
                  <a:pt x="104889" y="58077"/>
                </a:lnTo>
                <a:lnTo>
                  <a:pt x="104706" y="56883"/>
                </a:lnTo>
                <a:lnTo>
                  <a:pt x="90068" y="56883"/>
                </a:lnTo>
                <a:lnTo>
                  <a:pt x="60439" y="21335"/>
                </a:lnTo>
                <a:close/>
              </a:path>
              <a:path w="170180" h="178434">
                <a:moveTo>
                  <a:pt x="170065" y="30225"/>
                </a:moveTo>
                <a:lnTo>
                  <a:pt x="128587" y="59855"/>
                </a:lnTo>
                <a:lnTo>
                  <a:pt x="120294" y="66370"/>
                </a:lnTo>
                <a:lnTo>
                  <a:pt x="139950" y="66370"/>
                </a:lnTo>
                <a:lnTo>
                  <a:pt x="170065" y="30225"/>
                </a:lnTo>
                <a:close/>
              </a:path>
              <a:path w="170180" h="178434">
                <a:moveTo>
                  <a:pt x="130543" y="19926"/>
                </a:moveTo>
                <a:lnTo>
                  <a:pt x="104889" y="58077"/>
                </a:lnTo>
                <a:lnTo>
                  <a:pt x="122124" y="58077"/>
                </a:lnTo>
                <a:lnTo>
                  <a:pt x="130543" y="19926"/>
                </a:lnTo>
                <a:close/>
              </a:path>
              <a:path w="170180" h="178434">
                <a:moveTo>
                  <a:pt x="95999" y="0"/>
                </a:moveTo>
                <a:lnTo>
                  <a:pt x="90068" y="56883"/>
                </a:lnTo>
                <a:lnTo>
                  <a:pt x="104706" y="56883"/>
                </a:lnTo>
                <a:lnTo>
                  <a:pt x="95999" y="0"/>
                </a:lnTo>
                <a:close/>
              </a:path>
            </a:pathLst>
          </a:custGeom>
          <a:solidFill>
            <a:srgbClr val="FAD452"/>
          </a:solidFill>
        </p:spPr>
        <p:txBody>
          <a:bodyPr wrap="square" lIns="0" tIns="0" rIns="0" bIns="0" rtlCol="0"/>
          <a:lstStyle/>
          <a:p>
            <a:endParaRPr sz="1266"/>
          </a:p>
        </p:txBody>
      </p:sp>
      <p:sp>
        <p:nvSpPr>
          <p:cNvPr id="10" name="object 10"/>
          <p:cNvSpPr/>
          <p:nvPr/>
        </p:nvSpPr>
        <p:spPr>
          <a:xfrm>
            <a:off x="1952454" y="6432757"/>
            <a:ext cx="106710" cy="49113"/>
          </a:xfrm>
          <a:custGeom>
            <a:avLst/>
            <a:gdLst/>
            <a:ahLst/>
            <a:cxnLst/>
            <a:rect l="l" t="t" r="r" b="b"/>
            <a:pathLst>
              <a:path w="151765" h="69850">
                <a:moveTo>
                  <a:pt x="95656" y="0"/>
                </a:moveTo>
                <a:lnTo>
                  <a:pt x="58014" y="2011"/>
                </a:lnTo>
                <a:lnTo>
                  <a:pt x="27654" y="8262"/>
                </a:lnTo>
                <a:lnTo>
                  <a:pt x="7381" y="19079"/>
                </a:lnTo>
                <a:lnTo>
                  <a:pt x="0" y="34785"/>
                </a:lnTo>
                <a:lnTo>
                  <a:pt x="7381" y="50491"/>
                </a:lnTo>
                <a:lnTo>
                  <a:pt x="27654" y="61307"/>
                </a:lnTo>
                <a:lnTo>
                  <a:pt x="58014" y="67559"/>
                </a:lnTo>
                <a:lnTo>
                  <a:pt x="95656" y="69570"/>
                </a:lnTo>
                <a:lnTo>
                  <a:pt x="127042" y="67650"/>
                </a:lnTo>
                <a:lnTo>
                  <a:pt x="143651" y="61842"/>
                </a:lnTo>
                <a:lnTo>
                  <a:pt x="150175" y="52071"/>
                </a:lnTo>
                <a:lnTo>
                  <a:pt x="151307" y="38265"/>
                </a:lnTo>
                <a:lnTo>
                  <a:pt x="150175" y="23370"/>
                </a:lnTo>
                <a:lnTo>
                  <a:pt x="143651" y="11207"/>
                </a:lnTo>
                <a:lnTo>
                  <a:pt x="127042" y="3007"/>
                </a:lnTo>
                <a:lnTo>
                  <a:pt x="95656" y="0"/>
                </a:lnTo>
                <a:close/>
              </a:path>
            </a:pathLst>
          </a:custGeom>
          <a:solidFill>
            <a:srgbClr val="FAD452"/>
          </a:solidFill>
        </p:spPr>
        <p:txBody>
          <a:bodyPr wrap="square" lIns="0" tIns="0" rIns="0" bIns="0" rtlCol="0"/>
          <a:lstStyle/>
          <a:p>
            <a:endParaRPr sz="1266"/>
          </a:p>
        </p:txBody>
      </p:sp>
      <p:sp>
        <p:nvSpPr>
          <p:cNvPr id="11" name="object 11"/>
          <p:cNvSpPr/>
          <p:nvPr/>
        </p:nvSpPr>
        <p:spPr>
          <a:xfrm>
            <a:off x="1987332" y="6440099"/>
            <a:ext cx="75902" cy="34826"/>
          </a:xfrm>
          <a:custGeom>
            <a:avLst/>
            <a:gdLst/>
            <a:ahLst/>
            <a:cxnLst/>
            <a:rect l="l" t="t" r="r" b="b"/>
            <a:pathLst>
              <a:path w="107950" h="49529">
                <a:moveTo>
                  <a:pt x="68122" y="0"/>
                </a:moveTo>
                <a:lnTo>
                  <a:pt x="41319" y="1431"/>
                </a:lnTo>
                <a:lnTo>
                  <a:pt x="19697" y="5881"/>
                </a:lnTo>
                <a:lnTo>
                  <a:pt x="5257" y="13582"/>
                </a:lnTo>
                <a:lnTo>
                  <a:pt x="0" y="24764"/>
                </a:lnTo>
                <a:lnTo>
                  <a:pt x="5257" y="35947"/>
                </a:lnTo>
                <a:lnTo>
                  <a:pt x="19697" y="43648"/>
                </a:lnTo>
                <a:lnTo>
                  <a:pt x="41319" y="48098"/>
                </a:lnTo>
                <a:lnTo>
                  <a:pt x="68122" y="49529"/>
                </a:lnTo>
                <a:lnTo>
                  <a:pt x="90467" y="48163"/>
                </a:lnTo>
                <a:lnTo>
                  <a:pt x="102293" y="44029"/>
                </a:lnTo>
                <a:lnTo>
                  <a:pt x="106940" y="37073"/>
                </a:lnTo>
                <a:lnTo>
                  <a:pt x="107746" y="27241"/>
                </a:lnTo>
                <a:lnTo>
                  <a:pt x="106940" y="16636"/>
                </a:lnTo>
                <a:lnTo>
                  <a:pt x="102293" y="7977"/>
                </a:lnTo>
                <a:lnTo>
                  <a:pt x="90467" y="2140"/>
                </a:lnTo>
                <a:lnTo>
                  <a:pt x="68122" y="0"/>
                </a:lnTo>
                <a:close/>
              </a:path>
            </a:pathLst>
          </a:custGeom>
          <a:solidFill>
            <a:srgbClr val="BAB3D6"/>
          </a:solidFill>
        </p:spPr>
        <p:txBody>
          <a:bodyPr wrap="square" lIns="0" tIns="0" rIns="0" bIns="0" rtlCol="0"/>
          <a:lstStyle/>
          <a:p>
            <a:endParaRPr sz="1266"/>
          </a:p>
        </p:txBody>
      </p:sp>
      <p:sp>
        <p:nvSpPr>
          <p:cNvPr id="12" name="object 12"/>
          <p:cNvSpPr/>
          <p:nvPr/>
        </p:nvSpPr>
        <p:spPr>
          <a:xfrm>
            <a:off x="2164326" y="6379006"/>
            <a:ext cx="145107" cy="150465"/>
          </a:xfrm>
          <a:custGeom>
            <a:avLst/>
            <a:gdLst/>
            <a:ahLst/>
            <a:cxnLst/>
            <a:rect l="l" t="t" r="r" b="b"/>
            <a:pathLst>
              <a:path w="206375" h="213995">
                <a:moveTo>
                  <a:pt x="104089" y="0"/>
                </a:moveTo>
                <a:lnTo>
                  <a:pt x="102260" y="0"/>
                </a:lnTo>
                <a:lnTo>
                  <a:pt x="101333" y="2146"/>
                </a:lnTo>
                <a:lnTo>
                  <a:pt x="0" y="213995"/>
                </a:lnTo>
                <a:lnTo>
                  <a:pt x="54495" y="213995"/>
                </a:lnTo>
                <a:lnTo>
                  <a:pt x="64909" y="188887"/>
                </a:lnTo>
                <a:lnTo>
                  <a:pt x="194071" y="188887"/>
                </a:lnTo>
                <a:lnTo>
                  <a:pt x="174799" y="148475"/>
                </a:lnTo>
                <a:lnTo>
                  <a:pt x="82054" y="148475"/>
                </a:lnTo>
                <a:lnTo>
                  <a:pt x="100723" y="104394"/>
                </a:lnTo>
                <a:lnTo>
                  <a:pt x="153777" y="104394"/>
                </a:lnTo>
                <a:lnTo>
                  <a:pt x="105016" y="2146"/>
                </a:lnTo>
                <a:lnTo>
                  <a:pt x="104089" y="0"/>
                </a:lnTo>
                <a:close/>
              </a:path>
              <a:path w="206375" h="213995">
                <a:moveTo>
                  <a:pt x="194071" y="188887"/>
                </a:moveTo>
                <a:lnTo>
                  <a:pt x="137464" y="188887"/>
                </a:lnTo>
                <a:lnTo>
                  <a:pt x="148488" y="213995"/>
                </a:lnTo>
                <a:lnTo>
                  <a:pt x="206044" y="213995"/>
                </a:lnTo>
                <a:lnTo>
                  <a:pt x="194071" y="188887"/>
                </a:lnTo>
                <a:close/>
              </a:path>
              <a:path w="206375" h="213995">
                <a:moveTo>
                  <a:pt x="153777" y="104394"/>
                </a:moveTo>
                <a:lnTo>
                  <a:pt x="100723" y="104394"/>
                </a:lnTo>
                <a:lnTo>
                  <a:pt x="119710" y="148475"/>
                </a:lnTo>
                <a:lnTo>
                  <a:pt x="174799" y="148475"/>
                </a:lnTo>
                <a:lnTo>
                  <a:pt x="153777" y="104394"/>
                </a:lnTo>
                <a:close/>
              </a:path>
            </a:pathLst>
          </a:custGeom>
          <a:solidFill>
            <a:srgbClr val="5C2E82"/>
          </a:solidFill>
        </p:spPr>
        <p:txBody>
          <a:bodyPr wrap="square" lIns="0" tIns="0" rIns="0" bIns="0" rtlCol="0"/>
          <a:lstStyle/>
          <a:p>
            <a:endParaRPr sz="1266"/>
          </a:p>
        </p:txBody>
      </p:sp>
      <p:sp>
        <p:nvSpPr>
          <p:cNvPr id="13" name="object 13"/>
          <p:cNvSpPr/>
          <p:nvPr/>
        </p:nvSpPr>
        <p:spPr>
          <a:xfrm>
            <a:off x="2320156" y="6383091"/>
            <a:ext cx="117425" cy="146446"/>
          </a:xfrm>
          <a:custGeom>
            <a:avLst/>
            <a:gdLst/>
            <a:ahLst/>
            <a:cxnLst/>
            <a:rect l="l" t="t" r="r" b="b"/>
            <a:pathLst>
              <a:path w="167005" h="208279">
                <a:moveTo>
                  <a:pt x="84188" y="0"/>
                </a:moveTo>
                <a:lnTo>
                  <a:pt x="0" y="0"/>
                </a:lnTo>
                <a:lnTo>
                  <a:pt x="0" y="208178"/>
                </a:lnTo>
                <a:lnTo>
                  <a:pt x="55714" y="208178"/>
                </a:lnTo>
                <a:lnTo>
                  <a:pt x="55714" y="148488"/>
                </a:lnTo>
                <a:lnTo>
                  <a:pt x="84188" y="148488"/>
                </a:lnTo>
                <a:lnTo>
                  <a:pt x="119397" y="142943"/>
                </a:lnTo>
                <a:lnTo>
                  <a:pt x="145221" y="127554"/>
                </a:lnTo>
                <a:lnTo>
                  <a:pt x="161115" y="104184"/>
                </a:lnTo>
                <a:lnTo>
                  <a:pt x="161527" y="101942"/>
                </a:lnTo>
                <a:lnTo>
                  <a:pt x="55714" y="101942"/>
                </a:lnTo>
                <a:lnTo>
                  <a:pt x="55714" y="47142"/>
                </a:lnTo>
                <a:lnTo>
                  <a:pt x="161493" y="47142"/>
                </a:lnTo>
                <a:lnTo>
                  <a:pt x="161115" y="45075"/>
                </a:lnTo>
                <a:lnTo>
                  <a:pt x="145221" y="21391"/>
                </a:lnTo>
                <a:lnTo>
                  <a:pt x="119397" y="5687"/>
                </a:lnTo>
                <a:lnTo>
                  <a:pt x="84188" y="0"/>
                </a:lnTo>
                <a:close/>
              </a:path>
              <a:path w="167005" h="208279">
                <a:moveTo>
                  <a:pt x="161493" y="47142"/>
                </a:moveTo>
                <a:lnTo>
                  <a:pt x="81432" y="47142"/>
                </a:lnTo>
                <a:lnTo>
                  <a:pt x="93981" y="49037"/>
                </a:lnTo>
                <a:lnTo>
                  <a:pt x="103089" y="54492"/>
                </a:lnTo>
                <a:lnTo>
                  <a:pt x="108639" y="63162"/>
                </a:lnTo>
                <a:lnTo>
                  <a:pt x="110515" y="74701"/>
                </a:lnTo>
                <a:lnTo>
                  <a:pt x="108639" y="86190"/>
                </a:lnTo>
                <a:lnTo>
                  <a:pt x="103089" y="94751"/>
                </a:lnTo>
                <a:lnTo>
                  <a:pt x="93981" y="100097"/>
                </a:lnTo>
                <a:lnTo>
                  <a:pt x="81432" y="101942"/>
                </a:lnTo>
                <a:lnTo>
                  <a:pt x="161527" y="101942"/>
                </a:lnTo>
                <a:lnTo>
                  <a:pt x="166535" y="74701"/>
                </a:lnTo>
                <a:lnTo>
                  <a:pt x="161493" y="47142"/>
                </a:lnTo>
                <a:close/>
              </a:path>
            </a:pathLst>
          </a:custGeom>
          <a:solidFill>
            <a:srgbClr val="5C2E82"/>
          </a:solidFill>
        </p:spPr>
        <p:txBody>
          <a:bodyPr wrap="square" lIns="0" tIns="0" rIns="0" bIns="0" rtlCol="0"/>
          <a:lstStyle/>
          <a:p>
            <a:endParaRPr sz="1266"/>
          </a:p>
        </p:txBody>
      </p:sp>
      <p:sp>
        <p:nvSpPr>
          <p:cNvPr id="14" name="object 14"/>
          <p:cNvSpPr/>
          <p:nvPr/>
        </p:nvSpPr>
        <p:spPr>
          <a:xfrm>
            <a:off x="1765103" y="6472389"/>
            <a:ext cx="39291" cy="57150"/>
          </a:xfrm>
          <a:custGeom>
            <a:avLst/>
            <a:gdLst/>
            <a:ahLst/>
            <a:cxnLst/>
            <a:rect l="l" t="t" r="r" b="b"/>
            <a:pathLst>
              <a:path w="55879" h="81279">
                <a:moveTo>
                  <a:pt x="0" y="81279"/>
                </a:moveTo>
                <a:lnTo>
                  <a:pt x="55714" y="81279"/>
                </a:lnTo>
                <a:lnTo>
                  <a:pt x="55714" y="0"/>
                </a:lnTo>
                <a:lnTo>
                  <a:pt x="0" y="0"/>
                </a:lnTo>
                <a:lnTo>
                  <a:pt x="0" y="81279"/>
                </a:lnTo>
                <a:close/>
              </a:path>
            </a:pathLst>
          </a:custGeom>
          <a:solidFill>
            <a:srgbClr val="5C2E82"/>
          </a:solidFill>
        </p:spPr>
        <p:txBody>
          <a:bodyPr wrap="square" lIns="0" tIns="0" rIns="0" bIns="0" rtlCol="0"/>
          <a:lstStyle/>
          <a:p>
            <a:endParaRPr sz="1266"/>
          </a:p>
        </p:txBody>
      </p:sp>
      <p:sp>
        <p:nvSpPr>
          <p:cNvPr id="15" name="object 15"/>
          <p:cNvSpPr/>
          <p:nvPr/>
        </p:nvSpPr>
        <p:spPr>
          <a:xfrm>
            <a:off x="1765104" y="6455869"/>
            <a:ext cx="129480" cy="0"/>
          </a:xfrm>
          <a:custGeom>
            <a:avLst/>
            <a:gdLst/>
            <a:ahLst/>
            <a:cxnLst/>
            <a:rect l="l" t="t" r="r" b="b"/>
            <a:pathLst>
              <a:path w="184150">
                <a:moveTo>
                  <a:pt x="0" y="0"/>
                </a:moveTo>
                <a:lnTo>
                  <a:pt x="183680" y="0"/>
                </a:lnTo>
              </a:path>
            </a:pathLst>
          </a:custGeom>
          <a:ln w="46989">
            <a:solidFill>
              <a:srgbClr val="5C2E82"/>
            </a:solidFill>
          </a:ln>
        </p:spPr>
        <p:txBody>
          <a:bodyPr wrap="square" lIns="0" tIns="0" rIns="0" bIns="0" rtlCol="0"/>
          <a:lstStyle/>
          <a:p>
            <a:endParaRPr sz="1266"/>
          </a:p>
        </p:txBody>
      </p:sp>
      <p:sp>
        <p:nvSpPr>
          <p:cNvPr id="16" name="object 16"/>
          <p:cNvSpPr/>
          <p:nvPr/>
        </p:nvSpPr>
        <p:spPr>
          <a:xfrm>
            <a:off x="1765103" y="6383093"/>
            <a:ext cx="39291" cy="56257"/>
          </a:xfrm>
          <a:custGeom>
            <a:avLst/>
            <a:gdLst/>
            <a:ahLst/>
            <a:cxnLst/>
            <a:rect l="l" t="t" r="r" b="b"/>
            <a:pathLst>
              <a:path w="55879" h="80009">
                <a:moveTo>
                  <a:pt x="0" y="80009"/>
                </a:moveTo>
                <a:lnTo>
                  <a:pt x="55714" y="80009"/>
                </a:lnTo>
                <a:lnTo>
                  <a:pt x="55714" y="0"/>
                </a:lnTo>
                <a:lnTo>
                  <a:pt x="0" y="0"/>
                </a:lnTo>
                <a:lnTo>
                  <a:pt x="0" y="80009"/>
                </a:lnTo>
                <a:close/>
              </a:path>
            </a:pathLst>
          </a:custGeom>
          <a:solidFill>
            <a:srgbClr val="5C2E82"/>
          </a:solidFill>
        </p:spPr>
        <p:txBody>
          <a:bodyPr wrap="square" lIns="0" tIns="0" rIns="0" bIns="0" rtlCol="0"/>
          <a:lstStyle/>
          <a:p>
            <a:endParaRPr sz="1266"/>
          </a:p>
        </p:txBody>
      </p:sp>
      <p:sp>
        <p:nvSpPr>
          <p:cNvPr id="17" name="object 17"/>
          <p:cNvSpPr/>
          <p:nvPr/>
        </p:nvSpPr>
        <p:spPr>
          <a:xfrm>
            <a:off x="1855080" y="6472211"/>
            <a:ext cx="39291" cy="57596"/>
          </a:xfrm>
          <a:custGeom>
            <a:avLst/>
            <a:gdLst/>
            <a:ahLst/>
            <a:cxnLst/>
            <a:rect l="l" t="t" r="r" b="b"/>
            <a:pathLst>
              <a:path w="55879" h="81915">
                <a:moveTo>
                  <a:pt x="55714" y="0"/>
                </a:moveTo>
                <a:lnTo>
                  <a:pt x="0" y="0"/>
                </a:lnTo>
                <a:lnTo>
                  <a:pt x="0" y="81432"/>
                </a:lnTo>
                <a:lnTo>
                  <a:pt x="55714" y="81432"/>
                </a:lnTo>
                <a:lnTo>
                  <a:pt x="55714" y="0"/>
                </a:lnTo>
                <a:close/>
              </a:path>
            </a:pathLst>
          </a:custGeom>
          <a:solidFill>
            <a:srgbClr val="5C2E82"/>
          </a:solidFill>
        </p:spPr>
        <p:txBody>
          <a:bodyPr wrap="square" lIns="0" tIns="0" rIns="0" bIns="0" rtlCol="0"/>
          <a:lstStyle/>
          <a:p>
            <a:endParaRPr sz="1266"/>
          </a:p>
        </p:txBody>
      </p:sp>
      <p:sp>
        <p:nvSpPr>
          <p:cNvPr id="18" name="object 18"/>
          <p:cNvSpPr/>
          <p:nvPr/>
        </p:nvSpPr>
        <p:spPr>
          <a:xfrm>
            <a:off x="1855080" y="6383093"/>
            <a:ext cx="39291" cy="56257"/>
          </a:xfrm>
          <a:custGeom>
            <a:avLst/>
            <a:gdLst/>
            <a:ahLst/>
            <a:cxnLst/>
            <a:rect l="l" t="t" r="r" b="b"/>
            <a:pathLst>
              <a:path w="55879" h="80009">
                <a:moveTo>
                  <a:pt x="55714" y="0"/>
                </a:moveTo>
                <a:lnTo>
                  <a:pt x="0" y="0"/>
                </a:lnTo>
                <a:lnTo>
                  <a:pt x="0" y="79908"/>
                </a:lnTo>
                <a:lnTo>
                  <a:pt x="55714" y="79908"/>
                </a:lnTo>
                <a:lnTo>
                  <a:pt x="55714" y="0"/>
                </a:lnTo>
                <a:close/>
              </a:path>
            </a:pathLst>
          </a:custGeom>
          <a:solidFill>
            <a:srgbClr val="5C2E82"/>
          </a:solidFill>
        </p:spPr>
        <p:txBody>
          <a:bodyPr wrap="square" lIns="0" tIns="0" rIns="0" bIns="0" rtlCol="0"/>
          <a:lstStyle/>
          <a:p>
            <a:endParaRPr sz="1266"/>
          </a:p>
        </p:txBody>
      </p:sp>
      <p:sp>
        <p:nvSpPr>
          <p:cNvPr id="19" name="object 19"/>
          <p:cNvSpPr/>
          <p:nvPr/>
        </p:nvSpPr>
        <p:spPr>
          <a:xfrm>
            <a:off x="2025731" y="6381367"/>
            <a:ext cx="140643" cy="150465"/>
          </a:xfrm>
          <a:custGeom>
            <a:avLst/>
            <a:gdLst/>
            <a:ahLst/>
            <a:cxnLst/>
            <a:rect l="l" t="t" r="r" b="b"/>
            <a:pathLst>
              <a:path w="200025" h="213995">
                <a:moveTo>
                  <a:pt x="105308" y="0"/>
                </a:moveTo>
                <a:lnTo>
                  <a:pt x="65349" y="7822"/>
                </a:lnTo>
                <a:lnTo>
                  <a:pt x="31761" y="29738"/>
                </a:lnTo>
                <a:lnTo>
                  <a:pt x="8619" y="63420"/>
                </a:lnTo>
                <a:lnTo>
                  <a:pt x="0" y="106540"/>
                </a:lnTo>
                <a:lnTo>
                  <a:pt x="8710" y="149713"/>
                </a:lnTo>
                <a:lnTo>
                  <a:pt x="32258" y="183499"/>
                </a:lnTo>
                <a:lnTo>
                  <a:pt x="66769" y="205516"/>
                </a:lnTo>
                <a:lnTo>
                  <a:pt x="108369" y="213385"/>
                </a:lnTo>
                <a:lnTo>
                  <a:pt x="137613" y="210501"/>
                </a:lnTo>
                <a:lnTo>
                  <a:pt x="162293" y="201561"/>
                </a:lnTo>
                <a:lnTo>
                  <a:pt x="182896" y="186135"/>
                </a:lnTo>
                <a:lnTo>
                  <a:pt x="198982" y="165011"/>
                </a:lnTo>
                <a:lnTo>
                  <a:pt x="108064" y="165011"/>
                </a:lnTo>
                <a:lnTo>
                  <a:pt x="86645" y="160482"/>
                </a:lnTo>
                <a:lnTo>
                  <a:pt x="70565" y="148062"/>
                </a:lnTo>
                <a:lnTo>
                  <a:pt x="60456" y="129499"/>
                </a:lnTo>
                <a:lnTo>
                  <a:pt x="56946" y="106540"/>
                </a:lnTo>
                <a:lnTo>
                  <a:pt x="60342" y="83634"/>
                </a:lnTo>
                <a:lnTo>
                  <a:pt x="70108" y="65174"/>
                </a:lnTo>
                <a:lnTo>
                  <a:pt x="85616" y="52856"/>
                </a:lnTo>
                <a:lnTo>
                  <a:pt x="106235" y="48374"/>
                </a:lnTo>
                <a:lnTo>
                  <a:pt x="189907" y="48374"/>
                </a:lnTo>
                <a:lnTo>
                  <a:pt x="195313" y="44704"/>
                </a:lnTo>
                <a:lnTo>
                  <a:pt x="180217" y="26869"/>
                </a:lnTo>
                <a:lnTo>
                  <a:pt x="160645" y="12707"/>
                </a:lnTo>
                <a:lnTo>
                  <a:pt x="135905" y="3368"/>
                </a:lnTo>
                <a:lnTo>
                  <a:pt x="105308" y="0"/>
                </a:lnTo>
                <a:close/>
              </a:path>
              <a:path w="200025" h="213995">
                <a:moveTo>
                  <a:pt x="157048" y="136245"/>
                </a:moveTo>
                <a:lnTo>
                  <a:pt x="149437" y="147710"/>
                </a:lnTo>
                <a:lnTo>
                  <a:pt x="139328" y="156824"/>
                </a:lnTo>
                <a:lnTo>
                  <a:pt x="125833" y="162839"/>
                </a:lnTo>
                <a:lnTo>
                  <a:pt x="108064" y="165011"/>
                </a:lnTo>
                <a:lnTo>
                  <a:pt x="198982" y="165011"/>
                </a:lnTo>
                <a:lnTo>
                  <a:pt x="199910" y="163791"/>
                </a:lnTo>
                <a:lnTo>
                  <a:pt x="157048" y="136245"/>
                </a:lnTo>
                <a:close/>
              </a:path>
              <a:path w="200025" h="213995">
                <a:moveTo>
                  <a:pt x="189907" y="48374"/>
                </a:moveTo>
                <a:lnTo>
                  <a:pt x="106235" y="48374"/>
                </a:lnTo>
                <a:lnTo>
                  <a:pt x="123583" y="50526"/>
                </a:lnTo>
                <a:lnTo>
                  <a:pt x="136688" y="56180"/>
                </a:lnTo>
                <a:lnTo>
                  <a:pt x="146353" y="64131"/>
                </a:lnTo>
                <a:lnTo>
                  <a:pt x="153377" y="73177"/>
                </a:lnTo>
                <a:lnTo>
                  <a:pt x="189907" y="48374"/>
                </a:lnTo>
                <a:close/>
              </a:path>
            </a:pathLst>
          </a:custGeom>
          <a:solidFill>
            <a:srgbClr val="5C2E82"/>
          </a:solidFill>
        </p:spPr>
        <p:txBody>
          <a:bodyPr wrap="square" lIns="0" tIns="0" rIns="0" bIns="0" rtlCol="0"/>
          <a:lstStyle/>
          <a:p>
            <a:endParaRPr sz="1266"/>
          </a:p>
        </p:txBody>
      </p:sp>
      <p:sp>
        <p:nvSpPr>
          <p:cNvPr id="20" name="object 20"/>
          <p:cNvSpPr/>
          <p:nvPr/>
        </p:nvSpPr>
        <p:spPr>
          <a:xfrm>
            <a:off x="2543490" y="6355178"/>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1" name="object 21"/>
          <p:cNvSpPr txBox="1">
            <a:spLocks noGrp="1"/>
          </p:cNvSpPr>
          <p:nvPr>
            <p:ph type="title"/>
          </p:nvPr>
        </p:nvSpPr>
        <p:spPr>
          <a:xfrm>
            <a:off x="2100857" y="442310"/>
            <a:ext cx="6834775" cy="1957160"/>
          </a:xfrm>
          <a:prstGeom prst="rect">
            <a:avLst/>
          </a:prstGeom>
        </p:spPr>
        <p:txBody>
          <a:bodyPr vert="horz" wrap="square" lIns="0" tIns="204936" rIns="0" bIns="0" rtlCol="0" anchor="ctr">
            <a:spAutoFit/>
          </a:bodyPr>
          <a:lstStyle/>
          <a:p>
            <a:pPr marL="8929" marR="3572">
              <a:lnSpc>
                <a:spcPct val="77100"/>
              </a:lnSpc>
              <a:spcBef>
                <a:spcPts val="1614"/>
              </a:spcBef>
            </a:pPr>
            <a:r>
              <a:rPr sz="5625" spc="-260" dirty="0"/>
              <a:t>Mentorship</a:t>
            </a:r>
            <a:r>
              <a:rPr sz="5625" spc="-366" dirty="0"/>
              <a:t> </a:t>
            </a:r>
            <a:r>
              <a:rPr sz="5625" spc="-305" dirty="0"/>
              <a:t>Training  </a:t>
            </a:r>
            <a:r>
              <a:rPr sz="5625" spc="-264" dirty="0"/>
              <a:t>Program</a:t>
            </a:r>
            <a:endParaRPr sz="5625" dirty="0"/>
          </a:p>
          <a:p>
            <a:pPr marL="8929">
              <a:lnSpc>
                <a:spcPct val="100000"/>
              </a:lnSpc>
              <a:spcBef>
                <a:spcPts val="281"/>
              </a:spcBef>
            </a:pPr>
            <a:r>
              <a:rPr sz="2461" i="1" spc="-21" dirty="0">
                <a:latin typeface="Times New Roman"/>
                <a:cs typeface="Times New Roman"/>
              </a:rPr>
              <a:t>for </a:t>
            </a:r>
            <a:r>
              <a:rPr sz="2461" i="1" spc="-56" dirty="0">
                <a:latin typeface="Times New Roman"/>
                <a:cs typeface="Times New Roman"/>
              </a:rPr>
              <a:t>Healthcare</a:t>
            </a:r>
            <a:r>
              <a:rPr sz="2461" i="1" spc="-225" dirty="0">
                <a:latin typeface="Times New Roman"/>
                <a:cs typeface="Times New Roman"/>
              </a:rPr>
              <a:t> </a:t>
            </a:r>
            <a:r>
              <a:rPr sz="2461" i="1" spc="-39" dirty="0">
                <a:latin typeface="Times New Roman"/>
                <a:cs typeface="Times New Roman"/>
              </a:rPr>
              <a:t>Apprenticeships</a:t>
            </a:r>
            <a:endParaRPr sz="2461" dirty="0">
              <a:latin typeface="Times New Roman"/>
              <a:cs typeface="Times New Roman"/>
            </a:endParaRPr>
          </a:p>
        </p:txBody>
      </p:sp>
      <p:sp>
        <p:nvSpPr>
          <p:cNvPr id="22" name="object 22"/>
          <p:cNvSpPr/>
          <p:nvPr/>
        </p:nvSpPr>
        <p:spPr>
          <a:xfrm>
            <a:off x="4347210" y="3608309"/>
            <a:ext cx="0" cy="2327522"/>
          </a:xfrm>
          <a:custGeom>
            <a:avLst/>
            <a:gdLst/>
            <a:ahLst/>
            <a:cxnLst/>
            <a:rect l="l" t="t" r="r" b="b"/>
            <a:pathLst>
              <a:path h="3310254">
                <a:moveTo>
                  <a:pt x="0" y="0"/>
                </a:moveTo>
                <a:lnTo>
                  <a:pt x="0" y="3310128"/>
                </a:lnTo>
              </a:path>
            </a:pathLst>
          </a:custGeom>
          <a:ln w="38100">
            <a:solidFill>
              <a:srgbClr val="FFFFFF"/>
            </a:solidFill>
          </a:ln>
        </p:spPr>
        <p:txBody>
          <a:bodyPr wrap="square" lIns="0" tIns="0" rIns="0" bIns="0" rtlCol="0"/>
          <a:lstStyle/>
          <a:p>
            <a:endParaRPr sz="1266"/>
          </a:p>
        </p:txBody>
      </p:sp>
      <p:sp>
        <p:nvSpPr>
          <p:cNvPr id="23" name="object 23"/>
          <p:cNvSpPr txBox="1">
            <a:spLocks noGrp="1"/>
          </p:cNvSpPr>
          <p:nvPr>
            <p:ph type="ftr" sz="quarter" idx="5"/>
          </p:nvPr>
        </p:nvSpPr>
        <p:spPr>
          <a:xfrm>
            <a:off x="1574135" y="9023205"/>
            <a:ext cx="4720590" cy="283845"/>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53"/>
              </a:spcBef>
            </a:pPr>
            <a:r>
              <a:rPr lang="en-US" spc="-90">
                <a:solidFill>
                  <a:srgbClr val="5C2E82"/>
                </a:solidFill>
              </a:rPr>
              <a:t>HEALTHCARE </a:t>
            </a:r>
            <a:r>
              <a:rPr lang="en-US" spc="-120">
                <a:solidFill>
                  <a:srgbClr val="5C2E82"/>
                </a:solidFill>
              </a:rPr>
              <a:t>CAREER </a:t>
            </a:r>
            <a:r>
              <a:rPr lang="en-US" spc="-75">
                <a:solidFill>
                  <a:srgbClr val="5C2E82"/>
                </a:solidFill>
              </a:rPr>
              <a:t>ADVANCEMENT</a:t>
            </a:r>
            <a:r>
              <a:rPr lang="en-US" spc="-30">
                <a:solidFill>
                  <a:srgbClr val="5C2E82"/>
                </a:solidFill>
              </a:rPr>
              <a:t> </a:t>
            </a:r>
            <a:r>
              <a:rPr lang="en-US" spc="-65">
                <a:solidFill>
                  <a:srgbClr val="5C2E82"/>
                </a:solidFill>
              </a:rPr>
              <a:t>PROGRAM</a:t>
            </a:r>
            <a:endParaRPr spc="-46" dirty="0"/>
          </a:p>
        </p:txBody>
      </p:sp>
      <p:sp>
        <p:nvSpPr>
          <p:cNvPr id="24" name="object 24"/>
          <p:cNvSpPr txBox="1">
            <a:spLocks noGrp="1"/>
          </p:cNvSpPr>
          <p:nvPr>
            <p:ph type="dt" sz="half" idx="6"/>
          </p:nvPr>
        </p:nvSpPr>
        <p:spPr>
          <a:xfrm>
            <a:off x="11444134" y="9021368"/>
            <a:ext cx="1236345" cy="276859"/>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32"/>
              </a:spcBef>
            </a:pPr>
            <a:r>
              <a:rPr lang="en-US" spc="-80">
                <a:solidFill>
                  <a:srgbClr val="5C2E82"/>
                </a:solidFill>
              </a:rPr>
              <a:t>MAY </a:t>
            </a:r>
            <a:r>
              <a:rPr lang="en-US" spc="-135">
                <a:solidFill>
                  <a:srgbClr val="5C2E82"/>
                </a:solidFill>
              </a:rPr>
              <a:t>31,</a:t>
            </a:r>
            <a:r>
              <a:rPr lang="en-US" spc="-80">
                <a:solidFill>
                  <a:srgbClr val="5C2E82"/>
                </a:solidFill>
              </a:rPr>
              <a:t> </a:t>
            </a:r>
            <a:r>
              <a:rPr lang="en-US">
                <a:solidFill>
                  <a:srgbClr val="5C2E82"/>
                </a:solidFill>
              </a:rPr>
              <a:t>2018</a:t>
            </a:r>
            <a:endParaRPr dirty="0"/>
          </a:p>
        </p:txBody>
      </p:sp>
    </p:spTree>
    <p:extLst>
      <p:ext uri="{BB962C8B-B14F-4D97-AF65-F5344CB8AC3E}">
        <p14:creationId xmlns:p14="http://schemas.microsoft.com/office/powerpoint/2010/main" val="2052337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0828"/>
          <a:stretch/>
        </p:blipFill>
        <p:spPr>
          <a:xfrm>
            <a:off x="700507" y="1978045"/>
            <a:ext cx="5518353" cy="2903821"/>
          </a:xfrm>
          <a:prstGeom prst="rect">
            <a:avLst/>
          </a:prstGeom>
        </p:spPr>
      </p:pic>
      <p:pic>
        <p:nvPicPr>
          <p:cNvPr id="9" name="Picture 8"/>
          <p:cNvPicPr>
            <a:picLocks noChangeAspect="1"/>
          </p:cNvPicPr>
          <p:nvPr/>
        </p:nvPicPr>
        <p:blipFill>
          <a:blip r:embed="rId3"/>
          <a:stretch>
            <a:fillRect/>
          </a:stretch>
        </p:blipFill>
        <p:spPr>
          <a:xfrm>
            <a:off x="6335098" y="1116060"/>
            <a:ext cx="5637146" cy="4627792"/>
          </a:xfrm>
          <a:prstGeom prst="rect">
            <a:avLst/>
          </a:prstGeom>
        </p:spPr>
      </p:pic>
      <p:sp>
        <p:nvSpPr>
          <p:cNvPr id="10" name="Rectangle 9"/>
          <p:cNvSpPr/>
          <p:nvPr/>
        </p:nvSpPr>
        <p:spPr>
          <a:xfrm>
            <a:off x="600474" y="4961232"/>
            <a:ext cx="5662776" cy="1477328"/>
          </a:xfrm>
          <a:prstGeom prst="rect">
            <a:avLst/>
          </a:prstGeom>
        </p:spPr>
        <p:txBody>
          <a:bodyPr wrap="square">
            <a:spAutoFit/>
          </a:bodyPr>
          <a:lstStyle/>
          <a:p>
            <a:pPr algn="ctr"/>
            <a:r>
              <a:rPr lang="en-US" sz="3600" b="1" dirty="0">
                <a:solidFill>
                  <a:srgbClr val="0D2545"/>
                </a:solidFill>
                <a:latin typeface="Calibri" panose="020F0502020204030204" pitchFamily="34" charset="0"/>
              </a:rPr>
              <a:t>Our Mission</a:t>
            </a:r>
            <a:r>
              <a:rPr lang="en-US" sz="3600" dirty="0">
                <a:solidFill>
                  <a:srgbClr val="0D2545"/>
                </a:solidFill>
                <a:latin typeface="Calibri" panose="020F0502020204030204" pitchFamily="34" charset="0"/>
              </a:rPr>
              <a:t> </a:t>
            </a:r>
          </a:p>
          <a:p>
            <a:pPr algn="ctr"/>
            <a:r>
              <a:rPr lang="en-US" i="1" dirty="0">
                <a:solidFill>
                  <a:srgbClr val="0D2545"/>
                </a:solidFill>
                <a:latin typeface="Calibri" panose="020F0502020204030204" pitchFamily="34" charset="0"/>
              </a:rPr>
              <a:t>To promote and support vibrant, effective community health centers in providing accessible, affordable, and high quality healthcare to all Idahoans</a:t>
            </a:r>
          </a:p>
        </p:txBody>
      </p:sp>
      <p:pic>
        <p:nvPicPr>
          <p:cNvPr id="11" name="Picture 10"/>
          <p:cNvPicPr>
            <a:picLocks noChangeAspect="1"/>
          </p:cNvPicPr>
          <p:nvPr/>
        </p:nvPicPr>
        <p:blipFill>
          <a:blip r:embed="rId4"/>
          <a:stretch>
            <a:fillRect/>
          </a:stretch>
        </p:blipFill>
        <p:spPr>
          <a:xfrm>
            <a:off x="556085" y="834501"/>
            <a:ext cx="5662776" cy="1028666"/>
          </a:xfrm>
          <a:prstGeom prst="rect">
            <a:avLst/>
          </a:prstGeom>
        </p:spPr>
      </p:pic>
    </p:spTree>
    <p:extLst>
      <p:ext uri="{BB962C8B-B14F-4D97-AF65-F5344CB8AC3E}">
        <p14:creationId xmlns:p14="http://schemas.microsoft.com/office/powerpoint/2010/main" val="2385285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10419"/>
            <a:ext cx="9144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5C2E82"/>
          </a:solidFill>
        </p:spPr>
        <p:txBody>
          <a:bodyPr wrap="square" lIns="0" tIns="0" rIns="0" bIns="0" rtlCol="0"/>
          <a:lstStyle/>
          <a:p>
            <a:endParaRPr sz="1266" dirty="0"/>
          </a:p>
        </p:txBody>
      </p:sp>
      <p:sp>
        <p:nvSpPr>
          <p:cNvPr id="3" name="object 3"/>
          <p:cNvSpPr txBox="1">
            <a:spLocks noGrp="1"/>
          </p:cNvSpPr>
          <p:nvPr>
            <p:ph type="title"/>
          </p:nvPr>
        </p:nvSpPr>
        <p:spPr>
          <a:xfrm>
            <a:off x="2281387" y="397314"/>
            <a:ext cx="7629525" cy="679842"/>
          </a:xfrm>
          <a:prstGeom prst="rect">
            <a:avLst/>
          </a:prstGeom>
        </p:spPr>
        <p:txBody>
          <a:bodyPr vert="horz" wrap="square" lIns="0" tIns="8930" rIns="0" bIns="0" rtlCol="0" anchor="ctr">
            <a:spAutoFit/>
          </a:bodyPr>
          <a:lstStyle/>
          <a:p>
            <a:pPr marL="8929">
              <a:lnSpc>
                <a:spcPct val="100000"/>
              </a:lnSpc>
              <a:spcBef>
                <a:spcPts val="70"/>
              </a:spcBef>
            </a:pPr>
            <a:r>
              <a:rPr sz="4359" spc="-193" dirty="0"/>
              <a:t>Who Benefits </a:t>
            </a:r>
            <a:r>
              <a:rPr sz="4359" spc="-141" dirty="0"/>
              <a:t>from</a:t>
            </a:r>
            <a:r>
              <a:rPr sz="4359" spc="-411" dirty="0"/>
              <a:t> </a:t>
            </a:r>
            <a:r>
              <a:rPr sz="4359" spc="-253" dirty="0"/>
              <a:t>Mentorship?</a:t>
            </a:r>
            <a:endParaRPr sz="4359" dirty="0"/>
          </a:p>
        </p:txBody>
      </p:sp>
      <p:sp>
        <p:nvSpPr>
          <p:cNvPr id="4" name="object 4"/>
          <p:cNvSpPr/>
          <p:nvPr/>
        </p:nvSpPr>
        <p:spPr>
          <a:xfrm>
            <a:off x="1765102" y="6155055"/>
            <a:ext cx="8661797" cy="0"/>
          </a:xfrm>
          <a:custGeom>
            <a:avLst/>
            <a:gdLst/>
            <a:ahLst/>
            <a:cxnLst/>
            <a:rect l="l" t="t" r="r" b="b"/>
            <a:pathLst>
              <a:path w="12319000">
                <a:moveTo>
                  <a:pt x="0" y="0"/>
                </a:moveTo>
                <a:lnTo>
                  <a:pt x="12319000" y="0"/>
                </a:lnTo>
              </a:path>
            </a:pathLst>
          </a:custGeom>
          <a:ln w="12700">
            <a:solidFill>
              <a:srgbClr val="FFFFFF"/>
            </a:solidFill>
          </a:ln>
        </p:spPr>
        <p:txBody>
          <a:bodyPr wrap="square" lIns="0" tIns="0" rIns="0" bIns="0" rtlCol="0"/>
          <a:lstStyle/>
          <a:p>
            <a:endParaRPr sz="1266"/>
          </a:p>
        </p:txBody>
      </p:sp>
      <p:sp>
        <p:nvSpPr>
          <p:cNvPr id="5" name="object 5"/>
          <p:cNvSpPr/>
          <p:nvPr/>
        </p:nvSpPr>
        <p:spPr>
          <a:xfrm>
            <a:off x="1854794" y="6468241"/>
            <a:ext cx="893" cy="57150"/>
          </a:xfrm>
          <a:custGeom>
            <a:avLst/>
            <a:gdLst/>
            <a:ahLst/>
            <a:cxnLst/>
            <a:rect l="l" t="t" r="r" b="b"/>
            <a:pathLst>
              <a:path w="1270" h="81279">
                <a:moveTo>
                  <a:pt x="0" y="81280"/>
                </a:moveTo>
                <a:lnTo>
                  <a:pt x="652" y="81280"/>
                </a:lnTo>
                <a:lnTo>
                  <a:pt x="652" y="0"/>
                </a:lnTo>
                <a:lnTo>
                  <a:pt x="0" y="0"/>
                </a:lnTo>
                <a:lnTo>
                  <a:pt x="0" y="81280"/>
                </a:lnTo>
                <a:close/>
              </a:path>
            </a:pathLst>
          </a:custGeom>
          <a:solidFill>
            <a:srgbClr val="BAB1D5"/>
          </a:solidFill>
        </p:spPr>
        <p:txBody>
          <a:bodyPr wrap="square" lIns="0" tIns="0" rIns="0" bIns="0" rtlCol="0"/>
          <a:lstStyle/>
          <a:p>
            <a:endParaRPr sz="1266"/>
          </a:p>
        </p:txBody>
      </p:sp>
      <p:sp>
        <p:nvSpPr>
          <p:cNvPr id="6" name="object 6"/>
          <p:cNvSpPr/>
          <p:nvPr/>
        </p:nvSpPr>
        <p:spPr>
          <a:xfrm>
            <a:off x="1854794" y="6451721"/>
            <a:ext cx="129927" cy="0"/>
          </a:xfrm>
          <a:custGeom>
            <a:avLst/>
            <a:gdLst/>
            <a:ahLst/>
            <a:cxnLst/>
            <a:rect l="l" t="t" r="r" b="b"/>
            <a:pathLst>
              <a:path w="184784">
                <a:moveTo>
                  <a:pt x="0" y="0"/>
                </a:moveTo>
                <a:lnTo>
                  <a:pt x="184302" y="0"/>
                </a:lnTo>
              </a:path>
            </a:pathLst>
          </a:custGeom>
          <a:ln w="46989">
            <a:solidFill>
              <a:srgbClr val="BAB1D5"/>
            </a:solidFill>
          </a:ln>
        </p:spPr>
        <p:txBody>
          <a:bodyPr wrap="square" lIns="0" tIns="0" rIns="0" bIns="0" rtlCol="0"/>
          <a:lstStyle/>
          <a:p>
            <a:endParaRPr sz="1266"/>
          </a:p>
        </p:txBody>
      </p:sp>
      <p:sp>
        <p:nvSpPr>
          <p:cNvPr id="7" name="object 7"/>
          <p:cNvSpPr/>
          <p:nvPr/>
        </p:nvSpPr>
        <p:spPr>
          <a:xfrm>
            <a:off x="1854794" y="6378944"/>
            <a:ext cx="893" cy="56257"/>
          </a:xfrm>
          <a:custGeom>
            <a:avLst/>
            <a:gdLst/>
            <a:ahLst/>
            <a:cxnLst/>
            <a:rect l="l" t="t" r="r" b="b"/>
            <a:pathLst>
              <a:path w="1270" h="80009">
                <a:moveTo>
                  <a:pt x="0" y="80010"/>
                </a:moveTo>
                <a:lnTo>
                  <a:pt x="652" y="80010"/>
                </a:lnTo>
                <a:lnTo>
                  <a:pt x="652" y="0"/>
                </a:lnTo>
                <a:lnTo>
                  <a:pt x="0" y="0"/>
                </a:lnTo>
                <a:lnTo>
                  <a:pt x="0" y="80010"/>
                </a:lnTo>
                <a:close/>
              </a:path>
            </a:pathLst>
          </a:custGeom>
          <a:solidFill>
            <a:srgbClr val="BAB1D5"/>
          </a:solidFill>
        </p:spPr>
        <p:txBody>
          <a:bodyPr wrap="square" lIns="0" tIns="0" rIns="0" bIns="0" rtlCol="0"/>
          <a:lstStyle/>
          <a:p>
            <a:endParaRPr sz="1266"/>
          </a:p>
        </p:txBody>
      </p:sp>
      <p:sp>
        <p:nvSpPr>
          <p:cNvPr id="8" name="object 8"/>
          <p:cNvSpPr/>
          <p:nvPr/>
        </p:nvSpPr>
        <p:spPr>
          <a:xfrm>
            <a:off x="194507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BAB1D5"/>
          </a:solidFill>
        </p:spPr>
        <p:txBody>
          <a:bodyPr wrap="square" lIns="0" tIns="0" rIns="0" bIns="0" rtlCol="0"/>
          <a:lstStyle/>
          <a:p>
            <a:endParaRPr sz="1266"/>
          </a:p>
        </p:txBody>
      </p:sp>
      <p:sp>
        <p:nvSpPr>
          <p:cNvPr id="9" name="object 9"/>
          <p:cNvSpPr/>
          <p:nvPr/>
        </p:nvSpPr>
        <p:spPr>
          <a:xfrm>
            <a:off x="194507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BAB1D5"/>
          </a:solidFill>
        </p:spPr>
        <p:txBody>
          <a:bodyPr wrap="square" lIns="0" tIns="0" rIns="0" bIns="0" rtlCol="0"/>
          <a:lstStyle/>
          <a:p>
            <a:endParaRPr sz="1266"/>
          </a:p>
        </p:txBody>
      </p:sp>
      <p:sp>
        <p:nvSpPr>
          <p:cNvPr id="10" name="object 10"/>
          <p:cNvSpPr/>
          <p:nvPr/>
        </p:nvSpPr>
        <p:spPr>
          <a:xfrm>
            <a:off x="2011777" y="6342935"/>
            <a:ext cx="120104" cy="121890"/>
          </a:xfrm>
          <a:custGeom>
            <a:avLst/>
            <a:gdLst/>
            <a:ahLst/>
            <a:cxnLst/>
            <a:rect l="l" t="t" r="r" b="b"/>
            <a:pathLst>
              <a:path w="170815" h="173354">
                <a:moveTo>
                  <a:pt x="132654" y="121742"/>
                </a:moveTo>
                <a:lnTo>
                  <a:pt x="114744" y="121742"/>
                </a:lnTo>
                <a:lnTo>
                  <a:pt x="159931" y="172885"/>
                </a:lnTo>
                <a:lnTo>
                  <a:pt x="132654" y="121742"/>
                </a:lnTo>
                <a:close/>
              </a:path>
              <a:path w="170815" h="173354">
                <a:moveTo>
                  <a:pt x="114916" y="125310"/>
                </a:moveTo>
                <a:lnTo>
                  <a:pt x="96913" y="125310"/>
                </a:lnTo>
                <a:lnTo>
                  <a:pt x="117119" y="171094"/>
                </a:lnTo>
                <a:lnTo>
                  <a:pt x="114916" y="125310"/>
                </a:lnTo>
                <a:close/>
              </a:path>
              <a:path w="170815" h="173354">
                <a:moveTo>
                  <a:pt x="20802" y="27203"/>
                </a:moveTo>
                <a:lnTo>
                  <a:pt x="68148" y="76720"/>
                </a:lnTo>
                <a:lnTo>
                  <a:pt x="26276" y="76720"/>
                </a:lnTo>
                <a:lnTo>
                  <a:pt x="58851" y="91414"/>
                </a:lnTo>
                <a:lnTo>
                  <a:pt x="46964" y="94399"/>
                </a:lnTo>
                <a:lnTo>
                  <a:pt x="0" y="102717"/>
                </a:lnTo>
                <a:lnTo>
                  <a:pt x="54089" y="106286"/>
                </a:lnTo>
                <a:lnTo>
                  <a:pt x="61163" y="111607"/>
                </a:lnTo>
                <a:lnTo>
                  <a:pt x="73850" y="167462"/>
                </a:lnTo>
                <a:lnTo>
                  <a:pt x="96913" y="125310"/>
                </a:lnTo>
                <a:lnTo>
                  <a:pt x="114916" y="125310"/>
                </a:lnTo>
                <a:lnTo>
                  <a:pt x="114744" y="121742"/>
                </a:lnTo>
                <a:lnTo>
                  <a:pt x="132654" y="121742"/>
                </a:lnTo>
                <a:lnTo>
                  <a:pt x="130975" y="118592"/>
                </a:lnTo>
                <a:lnTo>
                  <a:pt x="153015" y="118592"/>
                </a:lnTo>
                <a:lnTo>
                  <a:pt x="127228" y="97967"/>
                </a:lnTo>
                <a:lnTo>
                  <a:pt x="124002" y="83705"/>
                </a:lnTo>
                <a:lnTo>
                  <a:pt x="131991" y="70612"/>
                </a:lnTo>
                <a:lnTo>
                  <a:pt x="138435" y="62877"/>
                </a:lnTo>
                <a:lnTo>
                  <a:pt x="76695" y="62877"/>
                </a:lnTo>
                <a:lnTo>
                  <a:pt x="20802" y="27203"/>
                </a:lnTo>
                <a:close/>
              </a:path>
              <a:path w="170815" h="173354">
                <a:moveTo>
                  <a:pt x="153015" y="118592"/>
                </a:moveTo>
                <a:lnTo>
                  <a:pt x="130975" y="118592"/>
                </a:lnTo>
                <a:lnTo>
                  <a:pt x="168846" y="131254"/>
                </a:lnTo>
                <a:lnTo>
                  <a:pt x="153015" y="118592"/>
                </a:lnTo>
                <a:close/>
              </a:path>
              <a:path w="170815" h="173354">
                <a:moveTo>
                  <a:pt x="60642" y="15316"/>
                </a:moveTo>
                <a:lnTo>
                  <a:pt x="76695" y="62877"/>
                </a:lnTo>
                <a:lnTo>
                  <a:pt x="138435" y="62877"/>
                </a:lnTo>
                <a:lnTo>
                  <a:pt x="140414" y="60502"/>
                </a:lnTo>
                <a:lnTo>
                  <a:pt x="120688" y="60502"/>
                </a:lnTo>
                <a:lnTo>
                  <a:pt x="122524" y="52184"/>
                </a:lnTo>
                <a:lnTo>
                  <a:pt x="105232" y="52184"/>
                </a:lnTo>
                <a:lnTo>
                  <a:pt x="105049" y="50990"/>
                </a:lnTo>
                <a:lnTo>
                  <a:pt x="90360" y="50990"/>
                </a:lnTo>
                <a:lnTo>
                  <a:pt x="60642" y="15316"/>
                </a:lnTo>
                <a:close/>
              </a:path>
              <a:path w="170815" h="173354">
                <a:moveTo>
                  <a:pt x="170637" y="24231"/>
                </a:moveTo>
                <a:lnTo>
                  <a:pt x="129019" y="53962"/>
                </a:lnTo>
                <a:lnTo>
                  <a:pt x="120688" y="60502"/>
                </a:lnTo>
                <a:lnTo>
                  <a:pt x="140414" y="60502"/>
                </a:lnTo>
                <a:lnTo>
                  <a:pt x="170637" y="24231"/>
                </a:lnTo>
                <a:close/>
              </a:path>
              <a:path w="170815" h="173354">
                <a:moveTo>
                  <a:pt x="130975" y="13893"/>
                </a:moveTo>
                <a:lnTo>
                  <a:pt x="105232" y="52184"/>
                </a:lnTo>
                <a:lnTo>
                  <a:pt x="122524" y="52184"/>
                </a:lnTo>
                <a:lnTo>
                  <a:pt x="130975" y="13893"/>
                </a:lnTo>
                <a:close/>
              </a:path>
              <a:path w="170815" h="173354">
                <a:moveTo>
                  <a:pt x="97231" y="0"/>
                </a:moveTo>
                <a:lnTo>
                  <a:pt x="95669" y="0"/>
                </a:lnTo>
                <a:lnTo>
                  <a:pt x="90360" y="50990"/>
                </a:lnTo>
                <a:lnTo>
                  <a:pt x="105049" y="50990"/>
                </a:lnTo>
                <a:lnTo>
                  <a:pt x="97231" y="0"/>
                </a:lnTo>
                <a:close/>
              </a:path>
            </a:pathLst>
          </a:custGeom>
          <a:solidFill>
            <a:srgbClr val="F8D24E"/>
          </a:solidFill>
        </p:spPr>
        <p:txBody>
          <a:bodyPr wrap="square" lIns="0" tIns="0" rIns="0" bIns="0" rtlCol="0"/>
          <a:lstStyle/>
          <a:p>
            <a:endParaRPr sz="1266"/>
          </a:p>
        </p:txBody>
      </p:sp>
      <p:sp>
        <p:nvSpPr>
          <p:cNvPr id="11" name="object 11"/>
          <p:cNvSpPr/>
          <p:nvPr/>
        </p:nvSpPr>
        <p:spPr>
          <a:xfrm>
            <a:off x="1952951" y="6428777"/>
            <a:ext cx="107156" cy="49113"/>
          </a:xfrm>
          <a:custGeom>
            <a:avLst/>
            <a:gdLst/>
            <a:ahLst/>
            <a:cxnLst/>
            <a:rect l="l" t="t" r="r" b="b"/>
            <a:pathLst>
              <a:path w="152400" h="69850">
                <a:moveTo>
                  <a:pt x="95973" y="0"/>
                </a:moveTo>
                <a:lnTo>
                  <a:pt x="58212" y="2016"/>
                </a:lnTo>
                <a:lnTo>
                  <a:pt x="27751" y="8286"/>
                </a:lnTo>
                <a:lnTo>
                  <a:pt x="7407" y="19138"/>
                </a:lnTo>
                <a:lnTo>
                  <a:pt x="0" y="34899"/>
                </a:lnTo>
                <a:lnTo>
                  <a:pt x="7407" y="50661"/>
                </a:lnTo>
                <a:lnTo>
                  <a:pt x="27751" y="61512"/>
                </a:lnTo>
                <a:lnTo>
                  <a:pt x="58212" y="67782"/>
                </a:lnTo>
                <a:lnTo>
                  <a:pt x="95973" y="69799"/>
                </a:lnTo>
                <a:lnTo>
                  <a:pt x="127469" y="67872"/>
                </a:lnTo>
                <a:lnTo>
                  <a:pt x="144135" y="62044"/>
                </a:lnTo>
                <a:lnTo>
                  <a:pt x="150680" y="52241"/>
                </a:lnTo>
                <a:lnTo>
                  <a:pt x="151815" y="38392"/>
                </a:lnTo>
                <a:lnTo>
                  <a:pt x="150680" y="23451"/>
                </a:lnTo>
                <a:lnTo>
                  <a:pt x="144135" y="11247"/>
                </a:lnTo>
                <a:lnTo>
                  <a:pt x="127469" y="3018"/>
                </a:lnTo>
                <a:lnTo>
                  <a:pt x="95973" y="0"/>
                </a:lnTo>
                <a:close/>
              </a:path>
            </a:pathLst>
          </a:custGeom>
          <a:solidFill>
            <a:srgbClr val="F8D24E"/>
          </a:solidFill>
        </p:spPr>
        <p:txBody>
          <a:bodyPr wrap="square" lIns="0" tIns="0" rIns="0" bIns="0" rtlCol="0"/>
          <a:lstStyle/>
          <a:p>
            <a:endParaRPr sz="1266"/>
          </a:p>
        </p:txBody>
      </p:sp>
      <p:sp>
        <p:nvSpPr>
          <p:cNvPr id="12" name="object 12"/>
          <p:cNvSpPr/>
          <p:nvPr/>
        </p:nvSpPr>
        <p:spPr>
          <a:xfrm>
            <a:off x="1987949" y="6436135"/>
            <a:ext cx="76349" cy="35272"/>
          </a:xfrm>
          <a:custGeom>
            <a:avLst/>
            <a:gdLst/>
            <a:ahLst/>
            <a:cxnLst/>
            <a:rect l="l" t="t" r="r" b="b"/>
            <a:pathLst>
              <a:path w="108584" h="50165">
                <a:moveTo>
                  <a:pt x="68338" y="0"/>
                </a:moveTo>
                <a:lnTo>
                  <a:pt x="41453" y="1438"/>
                </a:lnTo>
                <a:lnTo>
                  <a:pt x="19762" y="5907"/>
                </a:lnTo>
                <a:lnTo>
                  <a:pt x="5275" y="13635"/>
                </a:lnTo>
                <a:lnTo>
                  <a:pt x="0" y="24853"/>
                </a:lnTo>
                <a:lnTo>
                  <a:pt x="5275" y="36077"/>
                </a:lnTo>
                <a:lnTo>
                  <a:pt x="19762" y="43805"/>
                </a:lnTo>
                <a:lnTo>
                  <a:pt x="41453" y="48271"/>
                </a:lnTo>
                <a:lnTo>
                  <a:pt x="68338" y="49707"/>
                </a:lnTo>
                <a:lnTo>
                  <a:pt x="90764" y="48336"/>
                </a:lnTo>
                <a:lnTo>
                  <a:pt x="102631" y="44188"/>
                </a:lnTo>
                <a:lnTo>
                  <a:pt x="107293" y="37208"/>
                </a:lnTo>
                <a:lnTo>
                  <a:pt x="108102" y="27343"/>
                </a:lnTo>
                <a:lnTo>
                  <a:pt x="107293" y="16700"/>
                </a:lnTo>
                <a:lnTo>
                  <a:pt x="102631" y="8008"/>
                </a:lnTo>
                <a:lnTo>
                  <a:pt x="90764" y="2148"/>
                </a:lnTo>
                <a:lnTo>
                  <a:pt x="68338" y="0"/>
                </a:lnTo>
                <a:close/>
              </a:path>
            </a:pathLst>
          </a:custGeom>
          <a:solidFill>
            <a:srgbClr val="BAB1D5"/>
          </a:solidFill>
        </p:spPr>
        <p:txBody>
          <a:bodyPr wrap="square" lIns="0" tIns="0" rIns="0" bIns="0" rtlCol="0"/>
          <a:lstStyle/>
          <a:p>
            <a:endParaRPr sz="1266"/>
          </a:p>
        </p:txBody>
      </p:sp>
      <p:sp>
        <p:nvSpPr>
          <p:cNvPr id="13" name="object 13"/>
          <p:cNvSpPr/>
          <p:nvPr/>
        </p:nvSpPr>
        <p:spPr>
          <a:xfrm>
            <a:off x="2165533" y="6374843"/>
            <a:ext cx="145554" cy="151358"/>
          </a:xfrm>
          <a:custGeom>
            <a:avLst/>
            <a:gdLst/>
            <a:ahLst/>
            <a:cxnLst/>
            <a:rect l="l" t="t" r="r" b="b"/>
            <a:pathLst>
              <a:path w="207009" h="215265">
                <a:moveTo>
                  <a:pt x="104432" y="0"/>
                </a:moveTo>
                <a:lnTo>
                  <a:pt x="102590" y="0"/>
                </a:lnTo>
                <a:lnTo>
                  <a:pt x="101676" y="2146"/>
                </a:lnTo>
                <a:lnTo>
                  <a:pt x="0" y="214706"/>
                </a:lnTo>
                <a:lnTo>
                  <a:pt x="54686" y="214706"/>
                </a:lnTo>
                <a:lnTo>
                  <a:pt x="65125" y="189522"/>
                </a:lnTo>
                <a:lnTo>
                  <a:pt x="194720" y="189522"/>
                </a:lnTo>
                <a:lnTo>
                  <a:pt x="175380" y="148971"/>
                </a:lnTo>
                <a:lnTo>
                  <a:pt x="82321" y="148971"/>
                </a:lnTo>
                <a:lnTo>
                  <a:pt x="101066" y="104736"/>
                </a:lnTo>
                <a:lnTo>
                  <a:pt x="154285" y="104736"/>
                </a:lnTo>
                <a:lnTo>
                  <a:pt x="105359" y="2146"/>
                </a:lnTo>
                <a:lnTo>
                  <a:pt x="104432" y="0"/>
                </a:lnTo>
                <a:close/>
              </a:path>
              <a:path w="207009" h="215265">
                <a:moveTo>
                  <a:pt x="194720" y="189522"/>
                </a:moveTo>
                <a:lnTo>
                  <a:pt x="137922" y="189522"/>
                </a:lnTo>
                <a:lnTo>
                  <a:pt x="148983" y="214706"/>
                </a:lnTo>
                <a:lnTo>
                  <a:pt x="206730" y="214706"/>
                </a:lnTo>
                <a:lnTo>
                  <a:pt x="194720" y="189522"/>
                </a:lnTo>
                <a:close/>
              </a:path>
              <a:path w="207009" h="215265">
                <a:moveTo>
                  <a:pt x="154285" y="104736"/>
                </a:moveTo>
                <a:lnTo>
                  <a:pt x="101066" y="104736"/>
                </a:lnTo>
                <a:lnTo>
                  <a:pt x="120103" y="148971"/>
                </a:lnTo>
                <a:lnTo>
                  <a:pt x="175380" y="148971"/>
                </a:lnTo>
                <a:lnTo>
                  <a:pt x="154285" y="104736"/>
                </a:lnTo>
                <a:close/>
              </a:path>
            </a:pathLst>
          </a:custGeom>
          <a:solidFill>
            <a:srgbClr val="FFFFFF"/>
          </a:solidFill>
        </p:spPr>
        <p:txBody>
          <a:bodyPr wrap="square" lIns="0" tIns="0" rIns="0" bIns="0" rtlCol="0"/>
          <a:lstStyle/>
          <a:p>
            <a:endParaRPr sz="1266"/>
          </a:p>
        </p:txBody>
      </p:sp>
      <p:sp>
        <p:nvSpPr>
          <p:cNvPr id="14" name="object 14"/>
          <p:cNvSpPr/>
          <p:nvPr/>
        </p:nvSpPr>
        <p:spPr>
          <a:xfrm>
            <a:off x="2321878" y="6378947"/>
            <a:ext cx="117872" cy="146893"/>
          </a:xfrm>
          <a:custGeom>
            <a:avLst/>
            <a:gdLst/>
            <a:ahLst/>
            <a:cxnLst/>
            <a:rect l="l" t="t" r="r" b="b"/>
            <a:pathLst>
              <a:path w="167640" h="208915">
                <a:moveTo>
                  <a:pt x="84480" y="0"/>
                </a:moveTo>
                <a:lnTo>
                  <a:pt x="0" y="0"/>
                </a:lnTo>
                <a:lnTo>
                  <a:pt x="0" y="208876"/>
                </a:lnTo>
                <a:lnTo>
                  <a:pt x="55905" y="208876"/>
                </a:lnTo>
                <a:lnTo>
                  <a:pt x="55905" y="148970"/>
                </a:lnTo>
                <a:lnTo>
                  <a:pt x="84480" y="148970"/>
                </a:lnTo>
                <a:lnTo>
                  <a:pt x="119805" y="143408"/>
                </a:lnTo>
                <a:lnTo>
                  <a:pt x="145713" y="127968"/>
                </a:lnTo>
                <a:lnTo>
                  <a:pt x="161657" y="104522"/>
                </a:lnTo>
                <a:lnTo>
                  <a:pt x="162068" y="102285"/>
                </a:lnTo>
                <a:lnTo>
                  <a:pt x="55905" y="102285"/>
                </a:lnTo>
                <a:lnTo>
                  <a:pt x="55905" y="47294"/>
                </a:lnTo>
                <a:lnTo>
                  <a:pt x="162036" y="47294"/>
                </a:lnTo>
                <a:lnTo>
                  <a:pt x="161657" y="45225"/>
                </a:lnTo>
                <a:lnTo>
                  <a:pt x="145713" y="21464"/>
                </a:lnTo>
                <a:lnTo>
                  <a:pt x="119805" y="5707"/>
                </a:lnTo>
                <a:lnTo>
                  <a:pt x="84480" y="0"/>
                </a:lnTo>
                <a:close/>
              </a:path>
              <a:path w="167640" h="208915">
                <a:moveTo>
                  <a:pt x="162036" y="47294"/>
                </a:moveTo>
                <a:lnTo>
                  <a:pt x="81711" y="47294"/>
                </a:lnTo>
                <a:lnTo>
                  <a:pt x="94308" y="49196"/>
                </a:lnTo>
                <a:lnTo>
                  <a:pt x="103447" y="54670"/>
                </a:lnTo>
                <a:lnTo>
                  <a:pt x="109015" y="63368"/>
                </a:lnTo>
                <a:lnTo>
                  <a:pt x="110896" y="74942"/>
                </a:lnTo>
                <a:lnTo>
                  <a:pt x="109015" y="86474"/>
                </a:lnTo>
                <a:lnTo>
                  <a:pt x="103447" y="95067"/>
                </a:lnTo>
                <a:lnTo>
                  <a:pt x="94308" y="100433"/>
                </a:lnTo>
                <a:lnTo>
                  <a:pt x="81711" y="102285"/>
                </a:lnTo>
                <a:lnTo>
                  <a:pt x="162068" y="102285"/>
                </a:lnTo>
                <a:lnTo>
                  <a:pt x="167093" y="74942"/>
                </a:lnTo>
                <a:lnTo>
                  <a:pt x="162036" y="47294"/>
                </a:lnTo>
                <a:close/>
              </a:path>
            </a:pathLst>
          </a:custGeom>
          <a:solidFill>
            <a:srgbClr val="FFFFFF"/>
          </a:solidFill>
        </p:spPr>
        <p:txBody>
          <a:bodyPr wrap="square" lIns="0" tIns="0" rIns="0" bIns="0" rtlCol="0"/>
          <a:lstStyle/>
          <a:p>
            <a:endParaRPr sz="1266"/>
          </a:p>
        </p:txBody>
      </p:sp>
      <p:sp>
        <p:nvSpPr>
          <p:cNvPr id="15" name="object 15"/>
          <p:cNvSpPr/>
          <p:nvPr/>
        </p:nvSpPr>
        <p:spPr>
          <a:xfrm>
            <a:off x="1764974" y="6468241"/>
            <a:ext cx="39737" cy="57150"/>
          </a:xfrm>
          <a:custGeom>
            <a:avLst/>
            <a:gdLst/>
            <a:ahLst/>
            <a:cxnLst/>
            <a:rect l="l" t="t" r="r" b="b"/>
            <a:pathLst>
              <a:path w="56514" h="81279">
                <a:moveTo>
                  <a:pt x="0" y="81280"/>
                </a:moveTo>
                <a:lnTo>
                  <a:pt x="55905" y="81280"/>
                </a:lnTo>
                <a:lnTo>
                  <a:pt x="55905" y="0"/>
                </a:lnTo>
                <a:lnTo>
                  <a:pt x="0" y="0"/>
                </a:lnTo>
                <a:lnTo>
                  <a:pt x="0" y="81280"/>
                </a:lnTo>
                <a:close/>
              </a:path>
            </a:pathLst>
          </a:custGeom>
          <a:solidFill>
            <a:srgbClr val="FFFFFF"/>
          </a:solidFill>
        </p:spPr>
        <p:txBody>
          <a:bodyPr wrap="square" lIns="0" tIns="0" rIns="0" bIns="0" rtlCol="0"/>
          <a:lstStyle/>
          <a:p>
            <a:endParaRPr sz="1266"/>
          </a:p>
        </p:txBody>
      </p:sp>
      <p:sp>
        <p:nvSpPr>
          <p:cNvPr id="16" name="object 16"/>
          <p:cNvSpPr/>
          <p:nvPr/>
        </p:nvSpPr>
        <p:spPr>
          <a:xfrm>
            <a:off x="1764974" y="6451721"/>
            <a:ext cx="129927" cy="0"/>
          </a:xfrm>
          <a:custGeom>
            <a:avLst/>
            <a:gdLst/>
            <a:ahLst/>
            <a:cxnLst/>
            <a:rect l="l" t="t" r="r" b="b"/>
            <a:pathLst>
              <a:path w="184784">
                <a:moveTo>
                  <a:pt x="0" y="0"/>
                </a:moveTo>
                <a:lnTo>
                  <a:pt x="184302" y="0"/>
                </a:lnTo>
              </a:path>
            </a:pathLst>
          </a:custGeom>
          <a:ln w="46989">
            <a:solidFill>
              <a:srgbClr val="FFFFFF"/>
            </a:solidFill>
          </a:ln>
        </p:spPr>
        <p:txBody>
          <a:bodyPr wrap="square" lIns="0" tIns="0" rIns="0" bIns="0" rtlCol="0"/>
          <a:lstStyle/>
          <a:p>
            <a:endParaRPr sz="1266"/>
          </a:p>
        </p:txBody>
      </p:sp>
      <p:sp>
        <p:nvSpPr>
          <p:cNvPr id="17" name="object 17"/>
          <p:cNvSpPr/>
          <p:nvPr/>
        </p:nvSpPr>
        <p:spPr>
          <a:xfrm>
            <a:off x="1764974" y="6378944"/>
            <a:ext cx="39737" cy="56257"/>
          </a:xfrm>
          <a:custGeom>
            <a:avLst/>
            <a:gdLst/>
            <a:ahLst/>
            <a:cxnLst/>
            <a:rect l="l" t="t" r="r" b="b"/>
            <a:pathLst>
              <a:path w="56514" h="80009">
                <a:moveTo>
                  <a:pt x="0" y="80010"/>
                </a:moveTo>
                <a:lnTo>
                  <a:pt x="55905" y="80010"/>
                </a:lnTo>
                <a:lnTo>
                  <a:pt x="55905" y="0"/>
                </a:lnTo>
                <a:lnTo>
                  <a:pt x="0" y="0"/>
                </a:lnTo>
                <a:lnTo>
                  <a:pt x="0" y="80010"/>
                </a:lnTo>
                <a:close/>
              </a:path>
            </a:pathLst>
          </a:custGeom>
          <a:solidFill>
            <a:srgbClr val="FFFFFF"/>
          </a:solidFill>
        </p:spPr>
        <p:txBody>
          <a:bodyPr wrap="square" lIns="0" tIns="0" rIns="0" bIns="0" rtlCol="0"/>
          <a:lstStyle/>
          <a:p>
            <a:endParaRPr sz="1266"/>
          </a:p>
        </p:txBody>
      </p:sp>
      <p:sp>
        <p:nvSpPr>
          <p:cNvPr id="18" name="object 18"/>
          <p:cNvSpPr/>
          <p:nvPr/>
        </p:nvSpPr>
        <p:spPr>
          <a:xfrm>
            <a:off x="185525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FFFFFF"/>
          </a:solidFill>
        </p:spPr>
        <p:txBody>
          <a:bodyPr wrap="square" lIns="0" tIns="0" rIns="0" bIns="0" rtlCol="0"/>
          <a:lstStyle/>
          <a:p>
            <a:endParaRPr sz="1266"/>
          </a:p>
        </p:txBody>
      </p:sp>
      <p:sp>
        <p:nvSpPr>
          <p:cNvPr id="19" name="object 19"/>
          <p:cNvSpPr/>
          <p:nvPr/>
        </p:nvSpPr>
        <p:spPr>
          <a:xfrm>
            <a:off x="185525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FFFFFF"/>
          </a:solidFill>
        </p:spPr>
        <p:txBody>
          <a:bodyPr wrap="square" lIns="0" tIns="0" rIns="0" bIns="0" rtlCol="0"/>
          <a:lstStyle/>
          <a:p>
            <a:endParaRPr sz="1266"/>
          </a:p>
        </p:txBody>
      </p:sp>
      <p:sp>
        <p:nvSpPr>
          <p:cNvPr id="20" name="object 20"/>
          <p:cNvSpPr/>
          <p:nvPr/>
        </p:nvSpPr>
        <p:spPr>
          <a:xfrm>
            <a:off x="2026471" y="6377215"/>
            <a:ext cx="141089" cy="150911"/>
          </a:xfrm>
          <a:custGeom>
            <a:avLst/>
            <a:gdLst/>
            <a:ahLst/>
            <a:cxnLst/>
            <a:rect l="l" t="t" r="r" b="b"/>
            <a:pathLst>
              <a:path w="200659" h="214629">
                <a:moveTo>
                  <a:pt x="105663" y="0"/>
                </a:moveTo>
                <a:lnTo>
                  <a:pt x="65568" y="7847"/>
                </a:lnTo>
                <a:lnTo>
                  <a:pt x="31867" y="29835"/>
                </a:lnTo>
                <a:lnTo>
                  <a:pt x="8648" y="63629"/>
                </a:lnTo>
                <a:lnTo>
                  <a:pt x="0" y="106895"/>
                </a:lnTo>
                <a:lnTo>
                  <a:pt x="8740" y="150210"/>
                </a:lnTo>
                <a:lnTo>
                  <a:pt x="32370" y="184108"/>
                </a:lnTo>
                <a:lnTo>
                  <a:pt x="66999" y="206201"/>
                </a:lnTo>
                <a:lnTo>
                  <a:pt x="108737" y="214096"/>
                </a:lnTo>
                <a:lnTo>
                  <a:pt x="138077" y="211202"/>
                </a:lnTo>
                <a:lnTo>
                  <a:pt x="162837" y="202233"/>
                </a:lnTo>
                <a:lnTo>
                  <a:pt x="183509" y="186755"/>
                </a:lnTo>
                <a:lnTo>
                  <a:pt x="199655" y="165557"/>
                </a:lnTo>
                <a:lnTo>
                  <a:pt x="108432" y="165557"/>
                </a:lnTo>
                <a:lnTo>
                  <a:pt x="86937" y="161013"/>
                </a:lnTo>
                <a:lnTo>
                  <a:pt x="70802" y="148551"/>
                </a:lnTo>
                <a:lnTo>
                  <a:pt x="60658" y="129927"/>
                </a:lnTo>
                <a:lnTo>
                  <a:pt x="57137" y="106895"/>
                </a:lnTo>
                <a:lnTo>
                  <a:pt x="60544" y="83911"/>
                </a:lnTo>
                <a:lnTo>
                  <a:pt x="70343" y="65392"/>
                </a:lnTo>
                <a:lnTo>
                  <a:pt x="85903" y="53035"/>
                </a:lnTo>
                <a:lnTo>
                  <a:pt x="106591" y="48539"/>
                </a:lnTo>
                <a:lnTo>
                  <a:pt x="190530" y="48539"/>
                </a:lnTo>
                <a:lnTo>
                  <a:pt x="195973" y="44843"/>
                </a:lnTo>
                <a:lnTo>
                  <a:pt x="180825" y="26955"/>
                </a:lnTo>
                <a:lnTo>
                  <a:pt x="161186" y="12749"/>
                </a:lnTo>
                <a:lnTo>
                  <a:pt x="136364" y="3379"/>
                </a:lnTo>
                <a:lnTo>
                  <a:pt x="105663" y="0"/>
                </a:lnTo>
                <a:close/>
              </a:path>
              <a:path w="200659" h="214629">
                <a:moveTo>
                  <a:pt x="157568" y="136690"/>
                </a:moveTo>
                <a:lnTo>
                  <a:pt x="149936" y="148197"/>
                </a:lnTo>
                <a:lnTo>
                  <a:pt x="139796" y="157343"/>
                </a:lnTo>
                <a:lnTo>
                  <a:pt x="126259" y="163379"/>
                </a:lnTo>
                <a:lnTo>
                  <a:pt x="108432" y="165557"/>
                </a:lnTo>
                <a:lnTo>
                  <a:pt x="199655" y="165557"/>
                </a:lnTo>
                <a:lnTo>
                  <a:pt x="200583" y="164337"/>
                </a:lnTo>
                <a:lnTo>
                  <a:pt x="157568" y="136690"/>
                </a:lnTo>
                <a:close/>
              </a:path>
              <a:path w="200659" h="214629">
                <a:moveTo>
                  <a:pt x="190530" y="48539"/>
                </a:moveTo>
                <a:lnTo>
                  <a:pt x="106591" y="48539"/>
                </a:lnTo>
                <a:lnTo>
                  <a:pt x="124003" y="50698"/>
                </a:lnTo>
                <a:lnTo>
                  <a:pt x="137153" y="56368"/>
                </a:lnTo>
                <a:lnTo>
                  <a:pt x="146846" y="64344"/>
                </a:lnTo>
                <a:lnTo>
                  <a:pt x="153885" y="73418"/>
                </a:lnTo>
                <a:lnTo>
                  <a:pt x="190530" y="48539"/>
                </a:lnTo>
                <a:close/>
              </a:path>
            </a:pathLst>
          </a:custGeom>
          <a:solidFill>
            <a:srgbClr val="FFFFFF"/>
          </a:solidFill>
        </p:spPr>
        <p:txBody>
          <a:bodyPr wrap="square" lIns="0" tIns="0" rIns="0" bIns="0" rtlCol="0"/>
          <a:lstStyle/>
          <a:p>
            <a:endParaRPr sz="1266"/>
          </a:p>
        </p:txBody>
      </p:sp>
      <p:sp>
        <p:nvSpPr>
          <p:cNvPr id="21" name="object 21"/>
          <p:cNvSpPr/>
          <p:nvPr/>
        </p:nvSpPr>
        <p:spPr>
          <a:xfrm>
            <a:off x="2543490" y="6352089"/>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2" name="object 22"/>
          <p:cNvSpPr txBox="1"/>
          <p:nvPr/>
        </p:nvSpPr>
        <p:spPr>
          <a:xfrm>
            <a:off x="2241186" y="3736003"/>
            <a:ext cx="793849" cy="279540"/>
          </a:xfrm>
          <a:prstGeom prst="rect">
            <a:avLst/>
          </a:prstGeom>
        </p:spPr>
        <p:txBody>
          <a:bodyPr vert="horz" wrap="square" lIns="0" tIns="8930" rIns="0" bIns="0" rtlCol="0">
            <a:spAutoFit/>
          </a:bodyPr>
          <a:lstStyle/>
          <a:p>
            <a:pPr marL="8929">
              <a:spcBef>
                <a:spcPts val="70"/>
              </a:spcBef>
            </a:pPr>
            <a:r>
              <a:rPr sz="1758" spc="-137" dirty="0">
                <a:solidFill>
                  <a:srgbClr val="FFFFFF"/>
                </a:solidFill>
                <a:latin typeface="Arial"/>
                <a:cs typeface="Arial"/>
              </a:rPr>
              <a:t>W</a:t>
            </a:r>
            <a:r>
              <a:rPr sz="1758" spc="-21" dirty="0">
                <a:solidFill>
                  <a:srgbClr val="FFFFFF"/>
                </a:solidFill>
                <a:latin typeface="Arial"/>
                <a:cs typeface="Arial"/>
              </a:rPr>
              <a:t>or</a:t>
            </a:r>
            <a:r>
              <a:rPr sz="1758" spc="-60" dirty="0">
                <a:solidFill>
                  <a:srgbClr val="FFFFFF"/>
                </a:solidFill>
                <a:latin typeface="Arial"/>
                <a:cs typeface="Arial"/>
              </a:rPr>
              <a:t>k</a:t>
            </a:r>
            <a:r>
              <a:rPr sz="1758" spc="-21" dirty="0">
                <a:solidFill>
                  <a:srgbClr val="FFFFFF"/>
                </a:solidFill>
                <a:latin typeface="Arial"/>
                <a:cs typeface="Arial"/>
              </a:rPr>
              <a:t>e</a:t>
            </a:r>
            <a:r>
              <a:rPr sz="1758" spc="-32" dirty="0">
                <a:solidFill>
                  <a:srgbClr val="FFFFFF"/>
                </a:solidFill>
                <a:latin typeface="Arial"/>
                <a:cs typeface="Arial"/>
              </a:rPr>
              <a:t>r</a:t>
            </a:r>
            <a:r>
              <a:rPr sz="1758" spc="-158" dirty="0">
                <a:solidFill>
                  <a:srgbClr val="FFFFFF"/>
                </a:solidFill>
                <a:latin typeface="Arial"/>
                <a:cs typeface="Arial"/>
              </a:rPr>
              <a:t>s</a:t>
            </a:r>
            <a:endParaRPr sz="1758" dirty="0">
              <a:latin typeface="Arial"/>
              <a:cs typeface="Arial"/>
            </a:endParaRPr>
          </a:p>
        </p:txBody>
      </p:sp>
      <p:sp>
        <p:nvSpPr>
          <p:cNvPr id="23" name="object 23"/>
          <p:cNvSpPr txBox="1"/>
          <p:nvPr/>
        </p:nvSpPr>
        <p:spPr>
          <a:xfrm>
            <a:off x="3872417" y="3736003"/>
            <a:ext cx="988963" cy="279540"/>
          </a:xfrm>
          <a:prstGeom prst="rect">
            <a:avLst/>
          </a:prstGeom>
        </p:spPr>
        <p:txBody>
          <a:bodyPr vert="horz" wrap="square" lIns="0" tIns="8930" rIns="0" bIns="0" rtlCol="0">
            <a:spAutoFit/>
          </a:bodyPr>
          <a:lstStyle/>
          <a:p>
            <a:pPr marL="8929">
              <a:spcBef>
                <a:spcPts val="70"/>
              </a:spcBef>
            </a:pPr>
            <a:r>
              <a:rPr sz="1758" spc="-172" dirty="0">
                <a:solidFill>
                  <a:srgbClr val="FFFFFF"/>
                </a:solidFill>
                <a:latin typeface="Arial"/>
                <a:cs typeface="Arial"/>
              </a:rPr>
              <a:t>E</a:t>
            </a:r>
            <a:r>
              <a:rPr sz="1758" spc="-46" dirty="0">
                <a:solidFill>
                  <a:srgbClr val="FFFFFF"/>
                </a:solidFill>
                <a:latin typeface="Arial"/>
                <a:cs typeface="Arial"/>
              </a:rPr>
              <a:t>mpl</a:t>
            </a:r>
            <a:r>
              <a:rPr sz="1758" spc="-63" dirty="0">
                <a:solidFill>
                  <a:srgbClr val="FFFFFF"/>
                </a:solidFill>
                <a:latin typeface="Arial"/>
                <a:cs typeface="Arial"/>
              </a:rPr>
              <a:t>o</a:t>
            </a:r>
            <a:r>
              <a:rPr sz="1758" spc="-95" dirty="0">
                <a:solidFill>
                  <a:srgbClr val="FFFFFF"/>
                </a:solidFill>
                <a:latin typeface="Arial"/>
                <a:cs typeface="Arial"/>
              </a:rPr>
              <a:t>y</a:t>
            </a:r>
            <a:r>
              <a:rPr sz="1758" spc="-21" dirty="0">
                <a:solidFill>
                  <a:srgbClr val="FFFFFF"/>
                </a:solidFill>
                <a:latin typeface="Arial"/>
                <a:cs typeface="Arial"/>
              </a:rPr>
              <a:t>e</a:t>
            </a:r>
            <a:r>
              <a:rPr sz="1758" spc="-32" dirty="0">
                <a:solidFill>
                  <a:srgbClr val="FFFFFF"/>
                </a:solidFill>
                <a:latin typeface="Arial"/>
                <a:cs typeface="Arial"/>
              </a:rPr>
              <a:t>r</a:t>
            </a:r>
            <a:r>
              <a:rPr sz="1758" spc="-158" dirty="0">
                <a:solidFill>
                  <a:srgbClr val="FFFFFF"/>
                </a:solidFill>
                <a:latin typeface="Arial"/>
                <a:cs typeface="Arial"/>
              </a:rPr>
              <a:t>s</a:t>
            </a:r>
            <a:endParaRPr sz="1758">
              <a:latin typeface="Arial"/>
              <a:cs typeface="Arial"/>
            </a:endParaRPr>
          </a:p>
        </p:txBody>
      </p:sp>
      <p:sp>
        <p:nvSpPr>
          <p:cNvPr id="24" name="object 24"/>
          <p:cNvSpPr txBox="1"/>
          <p:nvPr/>
        </p:nvSpPr>
        <p:spPr>
          <a:xfrm>
            <a:off x="5377739" y="3718143"/>
            <a:ext cx="1436340" cy="856300"/>
          </a:xfrm>
          <a:prstGeom prst="rect">
            <a:avLst/>
          </a:prstGeom>
        </p:spPr>
        <p:txBody>
          <a:bodyPr vert="horz" wrap="square" lIns="0" tIns="8930" rIns="0" bIns="0" rtlCol="0">
            <a:spAutoFit/>
          </a:bodyPr>
          <a:lstStyle/>
          <a:p>
            <a:pPr marL="8929" marR="3572" algn="ctr">
              <a:lnSpc>
                <a:spcPct val="106700"/>
              </a:lnSpc>
              <a:spcBef>
                <a:spcPts val="70"/>
              </a:spcBef>
            </a:pPr>
            <a:r>
              <a:rPr sz="1758" spc="-84" dirty="0">
                <a:solidFill>
                  <a:srgbClr val="FFFFFF"/>
                </a:solidFill>
                <a:latin typeface="Arial"/>
                <a:cs typeface="Arial"/>
              </a:rPr>
              <a:t>The</a:t>
            </a:r>
            <a:r>
              <a:rPr sz="1758" spc="-141" dirty="0">
                <a:solidFill>
                  <a:srgbClr val="FFFFFF"/>
                </a:solidFill>
                <a:latin typeface="Arial"/>
                <a:cs typeface="Arial"/>
              </a:rPr>
              <a:t> </a:t>
            </a:r>
            <a:r>
              <a:rPr sz="1758" spc="-25" dirty="0">
                <a:solidFill>
                  <a:srgbClr val="FFFFFF"/>
                </a:solidFill>
                <a:latin typeface="Arial"/>
                <a:cs typeface="Arial"/>
              </a:rPr>
              <a:t>healthcare  </a:t>
            </a:r>
            <a:r>
              <a:rPr sz="1758" spc="-35" dirty="0">
                <a:solidFill>
                  <a:srgbClr val="FFFFFF"/>
                </a:solidFill>
                <a:latin typeface="Arial"/>
                <a:cs typeface="Arial"/>
              </a:rPr>
              <a:t>team </a:t>
            </a:r>
            <a:r>
              <a:rPr sz="1758" spc="-70" dirty="0">
                <a:solidFill>
                  <a:srgbClr val="FFFFFF"/>
                </a:solidFill>
                <a:latin typeface="Arial"/>
                <a:cs typeface="Arial"/>
              </a:rPr>
              <a:t>across  </a:t>
            </a:r>
            <a:r>
              <a:rPr sz="1758" spc="-28" dirty="0">
                <a:solidFill>
                  <a:srgbClr val="FFFFFF"/>
                </a:solidFill>
                <a:latin typeface="Arial"/>
                <a:cs typeface="Arial"/>
              </a:rPr>
              <a:t>departments</a:t>
            </a:r>
            <a:endParaRPr sz="1758">
              <a:latin typeface="Arial"/>
              <a:cs typeface="Arial"/>
            </a:endParaRPr>
          </a:p>
        </p:txBody>
      </p:sp>
      <p:sp>
        <p:nvSpPr>
          <p:cNvPr id="25" name="object 25"/>
          <p:cNvSpPr txBox="1"/>
          <p:nvPr/>
        </p:nvSpPr>
        <p:spPr>
          <a:xfrm>
            <a:off x="7628690" y="3736003"/>
            <a:ext cx="792063" cy="279540"/>
          </a:xfrm>
          <a:prstGeom prst="rect">
            <a:avLst/>
          </a:prstGeom>
        </p:spPr>
        <p:txBody>
          <a:bodyPr vert="horz" wrap="square" lIns="0" tIns="8930" rIns="0" bIns="0" rtlCol="0">
            <a:spAutoFit/>
          </a:bodyPr>
          <a:lstStyle/>
          <a:p>
            <a:pPr marL="8929">
              <a:spcBef>
                <a:spcPts val="70"/>
              </a:spcBef>
            </a:pPr>
            <a:r>
              <a:rPr sz="1758" spc="-28" dirty="0">
                <a:solidFill>
                  <a:srgbClr val="FFFFFF"/>
                </a:solidFill>
                <a:latin typeface="Arial"/>
                <a:cs typeface="Arial"/>
              </a:rPr>
              <a:t>M</a:t>
            </a:r>
            <a:r>
              <a:rPr sz="1758" spc="-74" dirty="0">
                <a:solidFill>
                  <a:srgbClr val="FFFFFF"/>
                </a:solidFill>
                <a:latin typeface="Arial"/>
                <a:cs typeface="Arial"/>
              </a:rPr>
              <a:t>e</a:t>
            </a:r>
            <a:r>
              <a:rPr sz="1758" spc="-14" dirty="0">
                <a:solidFill>
                  <a:srgbClr val="FFFFFF"/>
                </a:solidFill>
                <a:latin typeface="Arial"/>
                <a:cs typeface="Arial"/>
              </a:rPr>
              <a:t>nt</a:t>
            </a:r>
            <a:r>
              <a:rPr sz="1758" spc="-4" dirty="0">
                <a:solidFill>
                  <a:srgbClr val="FFFFFF"/>
                </a:solidFill>
                <a:latin typeface="Arial"/>
                <a:cs typeface="Arial"/>
              </a:rPr>
              <a:t>o</a:t>
            </a:r>
            <a:r>
              <a:rPr sz="1758" spc="25" dirty="0">
                <a:solidFill>
                  <a:srgbClr val="FFFFFF"/>
                </a:solidFill>
                <a:latin typeface="Arial"/>
                <a:cs typeface="Arial"/>
              </a:rPr>
              <a:t>r</a:t>
            </a:r>
            <a:r>
              <a:rPr sz="1758" spc="-158" dirty="0">
                <a:solidFill>
                  <a:srgbClr val="FFFFFF"/>
                </a:solidFill>
                <a:latin typeface="Arial"/>
                <a:cs typeface="Arial"/>
              </a:rPr>
              <a:t>s</a:t>
            </a:r>
            <a:endParaRPr sz="1758">
              <a:latin typeface="Arial"/>
              <a:cs typeface="Arial"/>
            </a:endParaRPr>
          </a:p>
        </p:txBody>
      </p:sp>
      <p:sp>
        <p:nvSpPr>
          <p:cNvPr id="26" name="object 26"/>
          <p:cNvSpPr txBox="1"/>
          <p:nvPr/>
        </p:nvSpPr>
        <p:spPr>
          <a:xfrm>
            <a:off x="8954748" y="3718143"/>
            <a:ext cx="1197918" cy="566862"/>
          </a:xfrm>
          <a:prstGeom prst="rect">
            <a:avLst/>
          </a:prstGeom>
        </p:spPr>
        <p:txBody>
          <a:bodyPr vert="horz" wrap="square" lIns="0" tIns="8930" rIns="0" bIns="0" rtlCol="0">
            <a:spAutoFit/>
          </a:bodyPr>
          <a:lstStyle/>
          <a:p>
            <a:pPr marL="137512" marR="3572" indent="-129029">
              <a:lnSpc>
                <a:spcPct val="106700"/>
              </a:lnSpc>
              <a:spcBef>
                <a:spcPts val="70"/>
              </a:spcBef>
            </a:pPr>
            <a:r>
              <a:rPr sz="1758" spc="-42" dirty="0">
                <a:solidFill>
                  <a:srgbClr val="FFFFFF"/>
                </a:solidFill>
                <a:latin typeface="Arial"/>
                <a:cs typeface="Arial"/>
              </a:rPr>
              <a:t>Patients</a:t>
            </a:r>
            <a:r>
              <a:rPr sz="1758" spc="-123" dirty="0">
                <a:solidFill>
                  <a:srgbClr val="FFFFFF"/>
                </a:solidFill>
                <a:latin typeface="Arial"/>
                <a:cs typeface="Arial"/>
              </a:rPr>
              <a:t> </a:t>
            </a:r>
            <a:r>
              <a:rPr sz="1758" spc="-32" dirty="0">
                <a:solidFill>
                  <a:srgbClr val="FFFFFF"/>
                </a:solidFill>
                <a:latin typeface="Arial"/>
                <a:cs typeface="Arial"/>
              </a:rPr>
              <a:t>and  </a:t>
            </a:r>
            <a:r>
              <a:rPr sz="1758" spc="-14" dirty="0">
                <a:solidFill>
                  <a:srgbClr val="FFFFFF"/>
                </a:solidFill>
                <a:latin typeface="Arial"/>
                <a:cs typeface="Arial"/>
              </a:rPr>
              <a:t>the</a:t>
            </a:r>
            <a:r>
              <a:rPr sz="1758" spc="-91" dirty="0">
                <a:solidFill>
                  <a:srgbClr val="FFFFFF"/>
                </a:solidFill>
                <a:latin typeface="Arial"/>
                <a:cs typeface="Arial"/>
              </a:rPr>
              <a:t> </a:t>
            </a:r>
            <a:r>
              <a:rPr sz="1758" spc="-28" dirty="0">
                <a:solidFill>
                  <a:srgbClr val="FFFFFF"/>
                </a:solidFill>
                <a:latin typeface="Arial"/>
                <a:cs typeface="Arial"/>
              </a:rPr>
              <a:t>public</a:t>
            </a:r>
            <a:endParaRPr sz="1758">
              <a:latin typeface="Arial"/>
              <a:cs typeface="Arial"/>
            </a:endParaRPr>
          </a:p>
        </p:txBody>
      </p:sp>
      <p:sp>
        <p:nvSpPr>
          <p:cNvPr id="27" name="object 27"/>
          <p:cNvSpPr/>
          <p:nvPr/>
        </p:nvSpPr>
        <p:spPr>
          <a:xfrm>
            <a:off x="5446750" y="3101774"/>
            <a:ext cx="240655" cy="439341"/>
          </a:xfrm>
          <a:custGeom>
            <a:avLst/>
            <a:gdLst/>
            <a:ahLst/>
            <a:cxnLst/>
            <a:rect l="l" t="t" r="r" b="b"/>
            <a:pathLst>
              <a:path w="342264" h="624839">
                <a:moveTo>
                  <a:pt x="331139" y="0"/>
                </a:moveTo>
                <a:lnTo>
                  <a:pt x="3492" y="86398"/>
                </a:lnTo>
                <a:lnTo>
                  <a:pt x="0" y="90944"/>
                </a:lnTo>
                <a:lnTo>
                  <a:pt x="0" y="619569"/>
                </a:lnTo>
                <a:lnTo>
                  <a:pt x="5105" y="624674"/>
                </a:lnTo>
                <a:lnTo>
                  <a:pt x="336892" y="624674"/>
                </a:lnTo>
                <a:lnTo>
                  <a:pt x="341998" y="619569"/>
                </a:lnTo>
                <a:lnTo>
                  <a:pt x="341998" y="601878"/>
                </a:lnTo>
                <a:lnTo>
                  <a:pt x="22796" y="601878"/>
                </a:lnTo>
                <a:lnTo>
                  <a:pt x="22796" y="104914"/>
                </a:lnTo>
                <a:lnTo>
                  <a:pt x="319189" y="26720"/>
                </a:lnTo>
                <a:lnTo>
                  <a:pt x="342010" y="26720"/>
                </a:lnTo>
                <a:lnTo>
                  <a:pt x="342011" y="8382"/>
                </a:lnTo>
                <a:lnTo>
                  <a:pt x="340372" y="5054"/>
                </a:lnTo>
                <a:lnTo>
                  <a:pt x="334784" y="749"/>
                </a:lnTo>
                <a:lnTo>
                  <a:pt x="331139" y="0"/>
                </a:lnTo>
                <a:close/>
              </a:path>
              <a:path w="342264" h="624839">
                <a:moveTo>
                  <a:pt x="342010" y="26720"/>
                </a:moveTo>
                <a:lnTo>
                  <a:pt x="319189" y="26720"/>
                </a:lnTo>
                <a:lnTo>
                  <a:pt x="319189" y="601878"/>
                </a:lnTo>
                <a:lnTo>
                  <a:pt x="341998" y="601878"/>
                </a:lnTo>
                <a:lnTo>
                  <a:pt x="342010" y="26720"/>
                </a:lnTo>
                <a:close/>
              </a:path>
            </a:pathLst>
          </a:custGeom>
          <a:solidFill>
            <a:srgbClr val="329FA9"/>
          </a:solidFill>
        </p:spPr>
        <p:txBody>
          <a:bodyPr wrap="square" lIns="0" tIns="0" rIns="0" bIns="0" rtlCol="0"/>
          <a:lstStyle/>
          <a:p>
            <a:endParaRPr sz="1266"/>
          </a:p>
        </p:txBody>
      </p:sp>
      <p:sp>
        <p:nvSpPr>
          <p:cNvPr id="28" name="object 28"/>
          <p:cNvSpPr/>
          <p:nvPr/>
        </p:nvSpPr>
        <p:spPr>
          <a:xfrm>
            <a:off x="6504784" y="3101756"/>
            <a:ext cx="240655" cy="439341"/>
          </a:xfrm>
          <a:custGeom>
            <a:avLst/>
            <a:gdLst/>
            <a:ahLst/>
            <a:cxnLst/>
            <a:rect l="l" t="t" r="r" b="b"/>
            <a:pathLst>
              <a:path w="342265" h="624839">
                <a:moveTo>
                  <a:pt x="10883" y="0"/>
                </a:moveTo>
                <a:lnTo>
                  <a:pt x="7251" y="749"/>
                </a:lnTo>
                <a:lnTo>
                  <a:pt x="1638" y="5080"/>
                </a:lnTo>
                <a:lnTo>
                  <a:pt x="0" y="8407"/>
                </a:lnTo>
                <a:lnTo>
                  <a:pt x="0" y="619594"/>
                </a:lnTo>
                <a:lnTo>
                  <a:pt x="5105" y="624700"/>
                </a:lnTo>
                <a:lnTo>
                  <a:pt x="336880" y="624700"/>
                </a:lnTo>
                <a:lnTo>
                  <a:pt x="341998" y="619594"/>
                </a:lnTo>
                <a:lnTo>
                  <a:pt x="341998" y="601903"/>
                </a:lnTo>
                <a:lnTo>
                  <a:pt x="22796" y="601903"/>
                </a:lnTo>
                <a:lnTo>
                  <a:pt x="22796" y="26746"/>
                </a:lnTo>
                <a:lnTo>
                  <a:pt x="112203" y="26746"/>
                </a:lnTo>
                <a:lnTo>
                  <a:pt x="10883" y="0"/>
                </a:lnTo>
                <a:close/>
              </a:path>
              <a:path w="342265" h="624839">
                <a:moveTo>
                  <a:pt x="112203" y="26746"/>
                </a:moveTo>
                <a:lnTo>
                  <a:pt x="22796" y="26746"/>
                </a:lnTo>
                <a:lnTo>
                  <a:pt x="319189" y="104940"/>
                </a:lnTo>
                <a:lnTo>
                  <a:pt x="319189" y="601903"/>
                </a:lnTo>
                <a:lnTo>
                  <a:pt x="341998" y="601903"/>
                </a:lnTo>
                <a:lnTo>
                  <a:pt x="342010" y="90970"/>
                </a:lnTo>
                <a:lnTo>
                  <a:pt x="338531" y="86448"/>
                </a:lnTo>
                <a:lnTo>
                  <a:pt x="112203" y="26746"/>
                </a:lnTo>
                <a:close/>
              </a:path>
            </a:pathLst>
          </a:custGeom>
          <a:solidFill>
            <a:srgbClr val="329FA9"/>
          </a:solidFill>
        </p:spPr>
        <p:txBody>
          <a:bodyPr wrap="square" lIns="0" tIns="0" rIns="0" bIns="0" rtlCol="0"/>
          <a:lstStyle/>
          <a:p>
            <a:endParaRPr sz="1266"/>
          </a:p>
        </p:txBody>
      </p:sp>
      <p:sp>
        <p:nvSpPr>
          <p:cNvPr id="29" name="object 29"/>
          <p:cNvSpPr/>
          <p:nvPr/>
        </p:nvSpPr>
        <p:spPr>
          <a:xfrm>
            <a:off x="5382625" y="3524969"/>
            <a:ext cx="1426964" cy="80367"/>
          </a:xfrm>
          <a:custGeom>
            <a:avLst/>
            <a:gdLst/>
            <a:ahLst/>
            <a:cxnLst/>
            <a:rect l="l" t="t" r="r" b="b"/>
            <a:pathLst>
              <a:path w="2029459" h="114300">
                <a:moveTo>
                  <a:pt x="2024037" y="0"/>
                </a:moveTo>
                <a:lnTo>
                  <a:pt x="5118" y="0"/>
                </a:lnTo>
                <a:lnTo>
                  <a:pt x="0" y="5105"/>
                </a:lnTo>
                <a:lnTo>
                  <a:pt x="0" y="108889"/>
                </a:lnTo>
                <a:lnTo>
                  <a:pt x="5118" y="113995"/>
                </a:lnTo>
                <a:lnTo>
                  <a:pt x="2024037" y="113995"/>
                </a:lnTo>
                <a:lnTo>
                  <a:pt x="2029155" y="108889"/>
                </a:lnTo>
                <a:lnTo>
                  <a:pt x="2029155" y="91198"/>
                </a:lnTo>
                <a:lnTo>
                  <a:pt x="22809" y="91198"/>
                </a:lnTo>
                <a:lnTo>
                  <a:pt x="22809" y="22796"/>
                </a:lnTo>
                <a:lnTo>
                  <a:pt x="2029155" y="22796"/>
                </a:lnTo>
                <a:lnTo>
                  <a:pt x="2029155" y="5105"/>
                </a:lnTo>
                <a:lnTo>
                  <a:pt x="2024037" y="0"/>
                </a:lnTo>
                <a:close/>
              </a:path>
              <a:path w="2029459" h="114300">
                <a:moveTo>
                  <a:pt x="2029155" y="22796"/>
                </a:moveTo>
                <a:lnTo>
                  <a:pt x="2006358" y="22796"/>
                </a:lnTo>
                <a:lnTo>
                  <a:pt x="2006358" y="91198"/>
                </a:lnTo>
                <a:lnTo>
                  <a:pt x="2029155" y="91198"/>
                </a:lnTo>
                <a:lnTo>
                  <a:pt x="2029155" y="22796"/>
                </a:lnTo>
                <a:close/>
              </a:path>
            </a:pathLst>
          </a:custGeom>
          <a:solidFill>
            <a:srgbClr val="329FA9"/>
          </a:solidFill>
        </p:spPr>
        <p:txBody>
          <a:bodyPr wrap="square" lIns="0" tIns="0" rIns="0" bIns="0" rtlCol="0"/>
          <a:lstStyle/>
          <a:p>
            <a:endParaRPr sz="1266"/>
          </a:p>
        </p:txBody>
      </p:sp>
      <p:sp>
        <p:nvSpPr>
          <p:cNvPr id="30" name="object 30"/>
          <p:cNvSpPr/>
          <p:nvPr/>
        </p:nvSpPr>
        <p:spPr>
          <a:xfrm>
            <a:off x="5967754" y="2675338"/>
            <a:ext cx="256729" cy="240655"/>
          </a:xfrm>
          <a:custGeom>
            <a:avLst/>
            <a:gdLst/>
            <a:ahLst/>
            <a:cxnLst/>
            <a:rect l="l" t="t" r="r" b="b"/>
            <a:pathLst>
              <a:path w="365125" h="342264">
                <a:moveTo>
                  <a:pt x="359676" y="0"/>
                </a:moveTo>
                <a:lnTo>
                  <a:pt x="5105" y="0"/>
                </a:lnTo>
                <a:lnTo>
                  <a:pt x="0" y="5105"/>
                </a:lnTo>
                <a:lnTo>
                  <a:pt x="0" y="336880"/>
                </a:lnTo>
                <a:lnTo>
                  <a:pt x="5105" y="341985"/>
                </a:lnTo>
                <a:lnTo>
                  <a:pt x="359676" y="341985"/>
                </a:lnTo>
                <a:lnTo>
                  <a:pt x="364794" y="336880"/>
                </a:lnTo>
                <a:lnTo>
                  <a:pt x="364794" y="319189"/>
                </a:lnTo>
                <a:lnTo>
                  <a:pt x="22796" y="319189"/>
                </a:lnTo>
                <a:lnTo>
                  <a:pt x="22796" y="22796"/>
                </a:lnTo>
                <a:lnTo>
                  <a:pt x="364794" y="22796"/>
                </a:lnTo>
                <a:lnTo>
                  <a:pt x="364794" y="5105"/>
                </a:lnTo>
                <a:lnTo>
                  <a:pt x="359676" y="0"/>
                </a:lnTo>
                <a:close/>
              </a:path>
              <a:path w="365125" h="342264">
                <a:moveTo>
                  <a:pt x="364794" y="22796"/>
                </a:moveTo>
                <a:lnTo>
                  <a:pt x="341985" y="22796"/>
                </a:lnTo>
                <a:lnTo>
                  <a:pt x="341985" y="319189"/>
                </a:lnTo>
                <a:lnTo>
                  <a:pt x="364794" y="319189"/>
                </a:lnTo>
                <a:lnTo>
                  <a:pt x="364794" y="22796"/>
                </a:lnTo>
                <a:close/>
              </a:path>
            </a:pathLst>
          </a:custGeom>
          <a:solidFill>
            <a:srgbClr val="329FA9"/>
          </a:solidFill>
        </p:spPr>
        <p:txBody>
          <a:bodyPr wrap="square" lIns="0" tIns="0" rIns="0" bIns="0" rtlCol="0"/>
          <a:lstStyle/>
          <a:p>
            <a:endParaRPr sz="1266"/>
          </a:p>
        </p:txBody>
      </p:sp>
      <p:sp>
        <p:nvSpPr>
          <p:cNvPr id="31" name="object 31"/>
          <p:cNvSpPr/>
          <p:nvPr/>
        </p:nvSpPr>
        <p:spPr>
          <a:xfrm>
            <a:off x="5671187" y="2803585"/>
            <a:ext cx="849660" cy="737592"/>
          </a:xfrm>
          <a:custGeom>
            <a:avLst/>
            <a:gdLst/>
            <a:ahLst/>
            <a:cxnLst/>
            <a:rect l="l" t="t" r="r" b="b"/>
            <a:pathLst>
              <a:path w="1208404" h="1049020">
                <a:moveTo>
                  <a:pt x="428078" y="0"/>
                </a:moveTo>
                <a:lnTo>
                  <a:pt x="5105" y="0"/>
                </a:lnTo>
                <a:lnTo>
                  <a:pt x="0" y="5105"/>
                </a:lnTo>
                <a:lnTo>
                  <a:pt x="0" y="1043660"/>
                </a:lnTo>
                <a:lnTo>
                  <a:pt x="5105" y="1048765"/>
                </a:lnTo>
                <a:lnTo>
                  <a:pt x="1203248" y="1048765"/>
                </a:lnTo>
                <a:lnTo>
                  <a:pt x="1208366" y="1043660"/>
                </a:lnTo>
                <a:lnTo>
                  <a:pt x="1208366" y="1025969"/>
                </a:lnTo>
                <a:lnTo>
                  <a:pt x="22796" y="1025969"/>
                </a:lnTo>
                <a:lnTo>
                  <a:pt x="22796" y="22796"/>
                </a:lnTo>
                <a:lnTo>
                  <a:pt x="428078" y="22796"/>
                </a:lnTo>
                <a:lnTo>
                  <a:pt x="433184" y="17691"/>
                </a:lnTo>
                <a:lnTo>
                  <a:pt x="433184" y="5105"/>
                </a:lnTo>
                <a:lnTo>
                  <a:pt x="428078" y="0"/>
                </a:lnTo>
                <a:close/>
              </a:path>
              <a:path w="1208404" h="1049020">
                <a:moveTo>
                  <a:pt x="1203248" y="0"/>
                </a:moveTo>
                <a:lnTo>
                  <a:pt x="1190675" y="0"/>
                </a:lnTo>
                <a:lnTo>
                  <a:pt x="1185557" y="5105"/>
                </a:lnTo>
                <a:lnTo>
                  <a:pt x="1185557" y="1025969"/>
                </a:lnTo>
                <a:lnTo>
                  <a:pt x="1208366" y="1025969"/>
                </a:lnTo>
                <a:lnTo>
                  <a:pt x="1208366" y="5105"/>
                </a:lnTo>
                <a:lnTo>
                  <a:pt x="1203248" y="0"/>
                </a:lnTo>
                <a:close/>
              </a:path>
            </a:pathLst>
          </a:custGeom>
          <a:solidFill>
            <a:srgbClr val="329FA9"/>
          </a:solidFill>
        </p:spPr>
        <p:txBody>
          <a:bodyPr wrap="square" lIns="0" tIns="0" rIns="0" bIns="0" rtlCol="0"/>
          <a:lstStyle/>
          <a:p>
            <a:endParaRPr sz="1266"/>
          </a:p>
        </p:txBody>
      </p:sp>
      <p:sp>
        <p:nvSpPr>
          <p:cNvPr id="32" name="object 32"/>
          <p:cNvSpPr/>
          <p:nvPr/>
        </p:nvSpPr>
        <p:spPr>
          <a:xfrm>
            <a:off x="6296381" y="2963890"/>
            <a:ext cx="80161" cy="80153"/>
          </a:xfrm>
          <a:prstGeom prst="rect">
            <a:avLst/>
          </a:prstGeom>
          <a:blipFill>
            <a:blip r:embed="rId3" cstate="print"/>
            <a:stretch>
              <a:fillRect/>
            </a:stretch>
          </a:blipFill>
        </p:spPr>
        <p:txBody>
          <a:bodyPr wrap="square" lIns="0" tIns="0" rIns="0" bIns="0" rtlCol="0"/>
          <a:lstStyle/>
          <a:p>
            <a:endParaRPr sz="1266"/>
          </a:p>
        </p:txBody>
      </p:sp>
      <p:sp>
        <p:nvSpPr>
          <p:cNvPr id="33" name="object 33"/>
          <p:cNvSpPr/>
          <p:nvPr/>
        </p:nvSpPr>
        <p:spPr>
          <a:xfrm>
            <a:off x="6136073" y="2963890"/>
            <a:ext cx="80161" cy="80153"/>
          </a:xfrm>
          <a:prstGeom prst="rect">
            <a:avLst/>
          </a:prstGeom>
          <a:blipFill>
            <a:blip r:embed="rId3" cstate="print"/>
            <a:stretch>
              <a:fillRect/>
            </a:stretch>
          </a:blipFill>
        </p:spPr>
        <p:txBody>
          <a:bodyPr wrap="square" lIns="0" tIns="0" rIns="0" bIns="0" rtlCol="0"/>
          <a:lstStyle/>
          <a:p>
            <a:endParaRPr sz="1266"/>
          </a:p>
        </p:txBody>
      </p:sp>
      <p:sp>
        <p:nvSpPr>
          <p:cNvPr id="34" name="object 34"/>
          <p:cNvSpPr/>
          <p:nvPr/>
        </p:nvSpPr>
        <p:spPr>
          <a:xfrm>
            <a:off x="5959734" y="2963890"/>
            <a:ext cx="80161" cy="80153"/>
          </a:xfrm>
          <a:prstGeom prst="rect">
            <a:avLst/>
          </a:prstGeom>
          <a:blipFill>
            <a:blip r:embed="rId3" cstate="print"/>
            <a:stretch>
              <a:fillRect/>
            </a:stretch>
          </a:blipFill>
        </p:spPr>
        <p:txBody>
          <a:bodyPr wrap="square" lIns="0" tIns="0" rIns="0" bIns="0" rtlCol="0"/>
          <a:lstStyle/>
          <a:p>
            <a:endParaRPr sz="1266"/>
          </a:p>
        </p:txBody>
      </p:sp>
      <p:sp>
        <p:nvSpPr>
          <p:cNvPr id="35" name="object 35"/>
          <p:cNvSpPr/>
          <p:nvPr/>
        </p:nvSpPr>
        <p:spPr>
          <a:xfrm>
            <a:off x="5799426" y="2963890"/>
            <a:ext cx="80161" cy="80153"/>
          </a:xfrm>
          <a:prstGeom prst="rect">
            <a:avLst/>
          </a:prstGeom>
          <a:blipFill>
            <a:blip r:embed="rId3" cstate="print"/>
            <a:stretch>
              <a:fillRect/>
            </a:stretch>
          </a:blipFill>
        </p:spPr>
        <p:txBody>
          <a:bodyPr wrap="square" lIns="0" tIns="0" rIns="0" bIns="0" rtlCol="0"/>
          <a:lstStyle/>
          <a:p>
            <a:endParaRPr sz="1266"/>
          </a:p>
        </p:txBody>
      </p:sp>
      <p:sp>
        <p:nvSpPr>
          <p:cNvPr id="36" name="object 36"/>
          <p:cNvSpPr/>
          <p:nvPr/>
        </p:nvSpPr>
        <p:spPr>
          <a:xfrm>
            <a:off x="6296381" y="3108168"/>
            <a:ext cx="80161" cy="80153"/>
          </a:xfrm>
          <a:prstGeom prst="rect">
            <a:avLst/>
          </a:prstGeom>
          <a:blipFill>
            <a:blip r:embed="rId3" cstate="print"/>
            <a:stretch>
              <a:fillRect/>
            </a:stretch>
          </a:blipFill>
        </p:spPr>
        <p:txBody>
          <a:bodyPr wrap="square" lIns="0" tIns="0" rIns="0" bIns="0" rtlCol="0"/>
          <a:lstStyle/>
          <a:p>
            <a:endParaRPr sz="1266"/>
          </a:p>
        </p:txBody>
      </p:sp>
      <p:sp>
        <p:nvSpPr>
          <p:cNvPr id="37" name="object 37"/>
          <p:cNvSpPr/>
          <p:nvPr/>
        </p:nvSpPr>
        <p:spPr>
          <a:xfrm>
            <a:off x="6136073" y="3108168"/>
            <a:ext cx="80161" cy="80153"/>
          </a:xfrm>
          <a:prstGeom prst="rect">
            <a:avLst/>
          </a:prstGeom>
          <a:blipFill>
            <a:blip r:embed="rId3" cstate="print"/>
            <a:stretch>
              <a:fillRect/>
            </a:stretch>
          </a:blipFill>
        </p:spPr>
        <p:txBody>
          <a:bodyPr wrap="square" lIns="0" tIns="0" rIns="0" bIns="0" rtlCol="0"/>
          <a:lstStyle/>
          <a:p>
            <a:endParaRPr sz="1266"/>
          </a:p>
        </p:txBody>
      </p:sp>
      <p:sp>
        <p:nvSpPr>
          <p:cNvPr id="38" name="object 38"/>
          <p:cNvSpPr/>
          <p:nvPr/>
        </p:nvSpPr>
        <p:spPr>
          <a:xfrm>
            <a:off x="5959734" y="3108168"/>
            <a:ext cx="80161" cy="80153"/>
          </a:xfrm>
          <a:prstGeom prst="rect">
            <a:avLst/>
          </a:prstGeom>
          <a:blipFill>
            <a:blip r:embed="rId3" cstate="print"/>
            <a:stretch>
              <a:fillRect/>
            </a:stretch>
          </a:blipFill>
        </p:spPr>
        <p:txBody>
          <a:bodyPr wrap="square" lIns="0" tIns="0" rIns="0" bIns="0" rtlCol="0"/>
          <a:lstStyle/>
          <a:p>
            <a:endParaRPr sz="1266"/>
          </a:p>
        </p:txBody>
      </p:sp>
      <p:sp>
        <p:nvSpPr>
          <p:cNvPr id="39" name="object 39"/>
          <p:cNvSpPr/>
          <p:nvPr/>
        </p:nvSpPr>
        <p:spPr>
          <a:xfrm>
            <a:off x="5799426" y="3108168"/>
            <a:ext cx="80161" cy="80153"/>
          </a:xfrm>
          <a:prstGeom prst="rect">
            <a:avLst/>
          </a:prstGeom>
          <a:blipFill>
            <a:blip r:embed="rId3" cstate="print"/>
            <a:stretch>
              <a:fillRect/>
            </a:stretch>
          </a:blipFill>
        </p:spPr>
        <p:txBody>
          <a:bodyPr wrap="square" lIns="0" tIns="0" rIns="0" bIns="0" rtlCol="0"/>
          <a:lstStyle/>
          <a:p>
            <a:endParaRPr sz="1266"/>
          </a:p>
        </p:txBody>
      </p:sp>
      <p:sp>
        <p:nvSpPr>
          <p:cNvPr id="40" name="object 40"/>
          <p:cNvSpPr/>
          <p:nvPr/>
        </p:nvSpPr>
        <p:spPr>
          <a:xfrm>
            <a:off x="6584944" y="3380692"/>
            <a:ext cx="80153" cy="80153"/>
          </a:xfrm>
          <a:prstGeom prst="rect">
            <a:avLst/>
          </a:prstGeom>
          <a:blipFill>
            <a:blip r:embed="rId3" cstate="print"/>
            <a:stretch>
              <a:fillRect/>
            </a:stretch>
          </a:blipFill>
        </p:spPr>
        <p:txBody>
          <a:bodyPr wrap="square" lIns="0" tIns="0" rIns="0" bIns="0" rtlCol="0"/>
          <a:lstStyle/>
          <a:p>
            <a:endParaRPr sz="1266"/>
          </a:p>
        </p:txBody>
      </p:sp>
      <p:sp>
        <p:nvSpPr>
          <p:cNvPr id="41" name="object 41"/>
          <p:cNvSpPr/>
          <p:nvPr/>
        </p:nvSpPr>
        <p:spPr>
          <a:xfrm>
            <a:off x="6584944" y="3220384"/>
            <a:ext cx="80153" cy="80153"/>
          </a:xfrm>
          <a:prstGeom prst="rect">
            <a:avLst/>
          </a:prstGeom>
          <a:blipFill>
            <a:blip r:embed="rId3" cstate="print"/>
            <a:stretch>
              <a:fillRect/>
            </a:stretch>
          </a:blipFill>
        </p:spPr>
        <p:txBody>
          <a:bodyPr wrap="square" lIns="0" tIns="0" rIns="0" bIns="0" rtlCol="0"/>
          <a:lstStyle/>
          <a:p>
            <a:endParaRPr sz="1266"/>
          </a:p>
        </p:txBody>
      </p:sp>
      <p:sp>
        <p:nvSpPr>
          <p:cNvPr id="42" name="object 42"/>
          <p:cNvSpPr/>
          <p:nvPr/>
        </p:nvSpPr>
        <p:spPr>
          <a:xfrm>
            <a:off x="5526901" y="3380692"/>
            <a:ext cx="80161" cy="80153"/>
          </a:xfrm>
          <a:prstGeom prst="rect">
            <a:avLst/>
          </a:prstGeom>
          <a:blipFill>
            <a:blip r:embed="rId3" cstate="print"/>
            <a:stretch>
              <a:fillRect/>
            </a:stretch>
          </a:blipFill>
        </p:spPr>
        <p:txBody>
          <a:bodyPr wrap="square" lIns="0" tIns="0" rIns="0" bIns="0" rtlCol="0"/>
          <a:lstStyle/>
          <a:p>
            <a:endParaRPr sz="1266"/>
          </a:p>
        </p:txBody>
      </p:sp>
      <p:sp>
        <p:nvSpPr>
          <p:cNvPr id="43" name="object 43"/>
          <p:cNvSpPr/>
          <p:nvPr/>
        </p:nvSpPr>
        <p:spPr>
          <a:xfrm>
            <a:off x="5526901" y="3220384"/>
            <a:ext cx="80161" cy="80153"/>
          </a:xfrm>
          <a:prstGeom prst="rect">
            <a:avLst/>
          </a:prstGeom>
          <a:blipFill>
            <a:blip r:embed="rId3" cstate="print"/>
            <a:stretch>
              <a:fillRect/>
            </a:stretch>
          </a:blipFill>
        </p:spPr>
        <p:txBody>
          <a:bodyPr wrap="square" lIns="0" tIns="0" rIns="0" bIns="0" rtlCol="0"/>
          <a:lstStyle/>
          <a:p>
            <a:endParaRPr sz="1266"/>
          </a:p>
        </p:txBody>
      </p:sp>
      <p:sp>
        <p:nvSpPr>
          <p:cNvPr id="44" name="object 44"/>
          <p:cNvSpPr/>
          <p:nvPr/>
        </p:nvSpPr>
        <p:spPr>
          <a:xfrm>
            <a:off x="5671186" y="2755487"/>
            <a:ext cx="313432" cy="64294"/>
          </a:xfrm>
          <a:custGeom>
            <a:avLst/>
            <a:gdLst/>
            <a:ahLst/>
            <a:cxnLst/>
            <a:rect l="l" t="t" r="r" b="b"/>
            <a:pathLst>
              <a:path w="445770" h="91439">
                <a:moveTo>
                  <a:pt x="440181" y="0"/>
                </a:moveTo>
                <a:lnTo>
                  <a:pt x="5105" y="0"/>
                </a:lnTo>
                <a:lnTo>
                  <a:pt x="0" y="5105"/>
                </a:lnTo>
                <a:lnTo>
                  <a:pt x="0" y="86093"/>
                </a:lnTo>
                <a:lnTo>
                  <a:pt x="5105" y="91198"/>
                </a:lnTo>
                <a:lnTo>
                  <a:pt x="439470" y="91198"/>
                </a:lnTo>
                <a:lnTo>
                  <a:pt x="444588" y="86093"/>
                </a:lnTo>
                <a:lnTo>
                  <a:pt x="444588" y="73507"/>
                </a:lnTo>
                <a:lnTo>
                  <a:pt x="439470" y="68402"/>
                </a:lnTo>
                <a:lnTo>
                  <a:pt x="22796" y="68402"/>
                </a:lnTo>
                <a:lnTo>
                  <a:pt x="22796" y="22796"/>
                </a:lnTo>
                <a:lnTo>
                  <a:pt x="440181" y="22796"/>
                </a:lnTo>
                <a:lnTo>
                  <a:pt x="445287" y="17691"/>
                </a:lnTo>
                <a:lnTo>
                  <a:pt x="445287" y="5105"/>
                </a:lnTo>
                <a:lnTo>
                  <a:pt x="440181" y="0"/>
                </a:lnTo>
                <a:close/>
              </a:path>
            </a:pathLst>
          </a:custGeom>
          <a:solidFill>
            <a:srgbClr val="329FA9"/>
          </a:solidFill>
        </p:spPr>
        <p:txBody>
          <a:bodyPr wrap="square" lIns="0" tIns="0" rIns="0" bIns="0" rtlCol="0"/>
          <a:lstStyle/>
          <a:p>
            <a:endParaRPr sz="1266"/>
          </a:p>
        </p:txBody>
      </p:sp>
      <p:sp>
        <p:nvSpPr>
          <p:cNvPr id="45" name="object 45"/>
          <p:cNvSpPr/>
          <p:nvPr/>
        </p:nvSpPr>
        <p:spPr>
          <a:xfrm>
            <a:off x="6208709" y="2755487"/>
            <a:ext cx="312539" cy="64294"/>
          </a:xfrm>
          <a:custGeom>
            <a:avLst/>
            <a:gdLst/>
            <a:ahLst/>
            <a:cxnLst/>
            <a:rect l="l" t="t" r="r" b="b"/>
            <a:pathLst>
              <a:path w="444500" h="91439">
                <a:moveTo>
                  <a:pt x="438772" y="0"/>
                </a:moveTo>
                <a:lnTo>
                  <a:pt x="5118" y="0"/>
                </a:lnTo>
                <a:lnTo>
                  <a:pt x="0" y="5105"/>
                </a:lnTo>
                <a:lnTo>
                  <a:pt x="0" y="17691"/>
                </a:lnTo>
                <a:lnTo>
                  <a:pt x="5118" y="22796"/>
                </a:lnTo>
                <a:lnTo>
                  <a:pt x="421081" y="22796"/>
                </a:lnTo>
                <a:lnTo>
                  <a:pt x="421081" y="68402"/>
                </a:lnTo>
                <a:lnTo>
                  <a:pt x="5118" y="68402"/>
                </a:lnTo>
                <a:lnTo>
                  <a:pt x="0" y="73507"/>
                </a:lnTo>
                <a:lnTo>
                  <a:pt x="0" y="86093"/>
                </a:lnTo>
                <a:lnTo>
                  <a:pt x="5118" y="91198"/>
                </a:lnTo>
                <a:lnTo>
                  <a:pt x="438772" y="91198"/>
                </a:lnTo>
                <a:lnTo>
                  <a:pt x="443890" y="86093"/>
                </a:lnTo>
                <a:lnTo>
                  <a:pt x="443890" y="5105"/>
                </a:lnTo>
                <a:lnTo>
                  <a:pt x="438772" y="0"/>
                </a:lnTo>
                <a:close/>
              </a:path>
            </a:pathLst>
          </a:custGeom>
          <a:solidFill>
            <a:srgbClr val="329FA9"/>
          </a:solidFill>
        </p:spPr>
        <p:txBody>
          <a:bodyPr wrap="square" lIns="0" tIns="0" rIns="0" bIns="0" rtlCol="0"/>
          <a:lstStyle/>
          <a:p>
            <a:endParaRPr sz="1266"/>
          </a:p>
        </p:txBody>
      </p:sp>
      <p:sp>
        <p:nvSpPr>
          <p:cNvPr id="46" name="object 46"/>
          <p:cNvSpPr/>
          <p:nvPr/>
        </p:nvSpPr>
        <p:spPr>
          <a:xfrm>
            <a:off x="6030822" y="2730384"/>
            <a:ext cx="130346" cy="130346"/>
          </a:xfrm>
          <a:prstGeom prst="rect">
            <a:avLst/>
          </a:prstGeom>
          <a:blipFill>
            <a:blip r:embed="rId4" cstate="print"/>
            <a:stretch>
              <a:fillRect/>
            </a:stretch>
          </a:blipFill>
        </p:spPr>
        <p:txBody>
          <a:bodyPr wrap="square" lIns="0" tIns="0" rIns="0" bIns="0" rtlCol="0"/>
          <a:lstStyle/>
          <a:p>
            <a:endParaRPr sz="1266"/>
          </a:p>
        </p:txBody>
      </p:sp>
      <p:sp>
        <p:nvSpPr>
          <p:cNvPr id="47" name="object 47"/>
          <p:cNvSpPr/>
          <p:nvPr/>
        </p:nvSpPr>
        <p:spPr>
          <a:xfrm>
            <a:off x="5922726" y="3328378"/>
            <a:ext cx="107067" cy="135560"/>
          </a:xfrm>
          <a:prstGeom prst="rect">
            <a:avLst/>
          </a:prstGeom>
          <a:blipFill>
            <a:blip r:embed="rId5" cstate="print"/>
            <a:stretch>
              <a:fillRect/>
            </a:stretch>
          </a:blipFill>
        </p:spPr>
        <p:txBody>
          <a:bodyPr wrap="square" lIns="0" tIns="0" rIns="0" bIns="0" rtlCol="0"/>
          <a:lstStyle/>
          <a:p>
            <a:endParaRPr sz="1266"/>
          </a:p>
        </p:txBody>
      </p:sp>
      <p:sp>
        <p:nvSpPr>
          <p:cNvPr id="48" name="object 48"/>
          <p:cNvSpPr/>
          <p:nvPr/>
        </p:nvSpPr>
        <p:spPr>
          <a:xfrm>
            <a:off x="6163188" y="3328378"/>
            <a:ext cx="107067" cy="135560"/>
          </a:xfrm>
          <a:prstGeom prst="rect">
            <a:avLst/>
          </a:prstGeom>
          <a:blipFill>
            <a:blip r:embed="rId6" cstate="print"/>
            <a:stretch>
              <a:fillRect/>
            </a:stretch>
          </a:blipFill>
        </p:spPr>
        <p:txBody>
          <a:bodyPr wrap="square" lIns="0" tIns="0" rIns="0" bIns="0" rtlCol="0"/>
          <a:lstStyle/>
          <a:p>
            <a:endParaRPr sz="1266"/>
          </a:p>
        </p:txBody>
      </p:sp>
      <p:sp>
        <p:nvSpPr>
          <p:cNvPr id="49" name="object 49"/>
          <p:cNvSpPr/>
          <p:nvPr/>
        </p:nvSpPr>
        <p:spPr>
          <a:xfrm>
            <a:off x="5855539" y="3252445"/>
            <a:ext cx="481310" cy="288875"/>
          </a:xfrm>
          <a:custGeom>
            <a:avLst/>
            <a:gdLst/>
            <a:ahLst/>
            <a:cxnLst/>
            <a:rect l="l" t="t" r="r" b="b"/>
            <a:pathLst>
              <a:path w="684529" h="410845">
                <a:moveTo>
                  <a:pt x="678865" y="0"/>
                </a:moveTo>
                <a:lnTo>
                  <a:pt x="5105" y="0"/>
                </a:lnTo>
                <a:lnTo>
                  <a:pt x="0" y="5105"/>
                </a:lnTo>
                <a:lnTo>
                  <a:pt x="0" y="405282"/>
                </a:lnTo>
                <a:lnTo>
                  <a:pt x="5105" y="410387"/>
                </a:lnTo>
                <a:lnTo>
                  <a:pt x="678865" y="410387"/>
                </a:lnTo>
                <a:lnTo>
                  <a:pt x="683983" y="405282"/>
                </a:lnTo>
                <a:lnTo>
                  <a:pt x="683983" y="387591"/>
                </a:lnTo>
                <a:lnTo>
                  <a:pt x="22796" y="387591"/>
                </a:lnTo>
                <a:lnTo>
                  <a:pt x="22796" y="22796"/>
                </a:lnTo>
                <a:lnTo>
                  <a:pt x="683983" y="22796"/>
                </a:lnTo>
                <a:lnTo>
                  <a:pt x="683983" y="5105"/>
                </a:lnTo>
                <a:lnTo>
                  <a:pt x="678865" y="0"/>
                </a:lnTo>
                <a:close/>
              </a:path>
              <a:path w="684529" h="410845">
                <a:moveTo>
                  <a:pt x="683983" y="22796"/>
                </a:moveTo>
                <a:lnTo>
                  <a:pt x="661174" y="22796"/>
                </a:lnTo>
                <a:lnTo>
                  <a:pt x="661174" y="387591"/>
                </a:lnTo>
                <a:lnTo>
                  <a:pt x="683983" y="387591"/>
                </a:lnTo>
                <a:lnTo>
                  <a:pt x="683983" y="22796"/>
                </a:lnTo>
                <a:close/>
              </a:path>
            </a:pathLst>
          </a:custGeom>
          <a:solidFill>
            <a:srgbClr val="329FA9"/>
          </a:solidFill>
        </p:spPr>
        <p:txBody>
          <a:bodyPr wrap="square" lIns="0" tIns="0" rIns="0" bIns="0" rtlCol="0"/>
          <a:lstStyle/>
          <a:p>
            <a:endParaRPr sz="1266"/>
          </a:p>
        </p:txBody>
      </p:sp>
      <p:sp>
        <p:nvSpPr>
          <p:cNvPr id="50" name="object 50"/>
          <p:cNvSpPr/>
          <p:nvPr/>
        </p:nvSpPr>
        <p:spPr>
          <a:xfrm>
            <a:off x="6096000" y="3252445"/>
            <a:ext cx="0" cy="288875"/>
          </a:xfrm>
          <a:custGeom>
            <a:avLst/>
            <a:gdLst/>
            <a:ahLst/>
            <a:cxnLst/>
            <a:rect l="l" t="t" r="r" b="b"/>
            <a:pathLst>
              <a:path h="410845">
                <a:moveTo>
                  <a:pt x="0" y="0"/>
                </a:moveTo>
                <a:lnTo>
                  <a:pt x="0" y="410387"/>
                </a:lnTo>
              </a:path>
            </a:pathLst>
          </a:custGeom>
          <a:ln w="22809">
            <a:solidFill>
              <a:srgbClr val="329FA9"/>
            </a:solidFill>
          </a:ln>
        </p:spPr>
        <p:txBody>
          <a:bodyPr wrap="square" lIns="0" tIns="0" rIns="0" bIns="0" rtlCol="0"/>
          <a:lstStyle/>
          <a:p>
            <a:endParaRPr sz="1266"/>
          </a:p>
        </p:txBody>
      </p:sp>
      <p:sp>
        <p:nvSpPr>
          <p:cNvPr id="51" name="object 51"/>
          <p:cNvSpPr/>
          <p:nvPr/>
        </p:nvSpPr>
        <p:spPr>
          <a:xfrm>
            <a:off x="2030831" y="2944434"/>
            <a:ext cx="1389390" cy="677533"/>
          </a:xfrm>
          <a:prstGeom prst="rect">
            <a:avLst/>
          </a:prstGeom>
          <a:blipFill>
            <a:blip r:embed="rId7" cstate="print"/>
            <a:stretch>
              <a:fillRect/>
            </a:stretch>
          </a:blipFill>
        </p:spPr>
        <p:txBody>
          <a:bodyPr wrap="square" lIns="0" tIns="0" rIns="0" bIns="0" rtlCol="0"/>
          <a:lstStyle/>
          <a:p>
            <a:endParaRPr sz="1266"/>
          </a:p>
        </p:txBody>
      </p:sp>
      <p:sp>
        <p:nvSpPr>
          <p:cNvPr id="52" name="object 52"/>
          <p:cNvSpPr/>
          <p:nvPr/>
        </p:nvSpPr>
        <p:spPr>
          <a:xfrm>
            <a:off x="4539799" y="3351906"/>
            <a:ext cx="171503" cy="52435"/>
          </a:xfrm>
          <a:prstGeom prst="rect">
            <a:avLst/>
          </a:prstGeom>
          <a:blipFill>
            <a:blip r:embed="rId8" cstate="print"/>
            <a:stretch>
              <a:fillRect/>
            </a:stretch>
          </a:blipFill>
        </p:spPr>
        <p:txBody>
          <a:bodyPr wrap="square" lIns="0" tIns="0" rIns="0" bIns="0" rtlCol="0"/>
          <a:lstStyle/>
          <a:p>
            <a:endParaRPr sz="1266"/>
          </a:p>
        </p:txBody>
      </p:sp>
      <p:sp>
        <p:nvSpPr>
          <p:cNvPr id="53" name="object 53"/>
          <p:cNvSpPr/>
          <p:nvPr/>
        </p:nvSpPr>
        <p:spPr>
          <a:xfrm>
            <a:off x="4288489" y="2975366"/>
            <a:ext cx="681781" cy="654100"/>
          </a:xfrm>
          <a:custGeom>
            <a:avLst/>
            <a:gdLst/>
            <a:ahLst/>
            <a:cxnLst/>
            <a:rect l="l" t="t" r="r" b="b"/>
            <a:pathLst>
              <a:path w="969645" h="930275">
                <a:moveTo>
                  <a:pt x="952868" y="929639"/>
                </a:moveTo>
                <a:lnTo>
                  <a:pt x="952652" y="929639"/>
                </a:lnTo>
                <a:lnTo>
                  <a:pt x="952830" y="929652"/>
                </a:lnTo>
                <a:close/>
              </a:path>
              <a:path w="969645" h="930275">
                <a:moveTo>
                  <a:pt x="487781" y="0"/>
                </a:moveTo>
                <a:lnTo>
                  <a:pt x="427302" y="5054"/>
                </a:lnTo>
                <a:lnTo>
                  <a:pt x="371697" y="19343"/>
                </a:lnTo>
                <a:lnTo>
                  <a:pt x="323795" y="41553"/>
                </a:lnTo>
                <a:lnTo>
                  <a:pt x="286427" y="70375"/>
                </a:lnTo>
                <a:lnTo>
                  <a:pt x="262420" y="104495"/>
                </a:lnTo>
                <a:lnTo>
                  <a:pt x="245127" y="169110"/>
                </a:lnTo>
                <a:lnTo>
                  <a:pt x="246164" y="229101"/>
                </a:lnTo>
                <a:lnTo>
                  <a:pt x="256858" y="279081"/>
                </a:lnTo>
                <a:lnTo>
                  <a:pt x="268782" y="314363"/>
                </a:lnTo>
                <a:lnTo>
                  <a:pt x="269265" y="315645"/>
                </a:lnTo>
                <a:lnTo>
                  <a:pt x="262453" y="324507"/>
                </a:lnTo>
                <a:lnTo>
                  <a:pt x="257499" y="334619"/>
                </a:lnTo>
                <a:lnTo>
                  <a:pt x="254488" y="345797"/>
                </a:lnTo>
                <a:lnTo>
                  <a:pt x="253501" y="357809"/>
                </a:lnTo>
                <a:lnTo>
                  <a:pt x="253615" y="359016"/>
                </a:lnTo>
                <a:lnTo>
                  <a:pt x="255493" y="375604"/>
                </a:lnTo>
                <a:lnTo>
                  <a:pt x="260967" y="392988"/>
                </a:lnTo>
                <a:lnTo>
                  <a:pt x="269235" y="408630"/>
                </a:lnTo>
                <a:lnTo>
                  <a:pt x="279615" y="421081"/>
                </a:lnTo>
                <a:lnTo>
                  <a:pt x="286499" y="444179"/>
                </a:lnTo>
                <a:lnTo>
                  <a:pt x="298421" y="475670"/>
                </a:lnTo>
                <a:lnTo>
                  <a:pt x="316177" y="511826"/>
                </a:lnTo>
                <a:lnTo>
                  <a:pt x="340563" y="548919"/>
                </a:lnTo>
                <a:lnTo>
                  <a:pt x="193382" y="606432"/>
                </a:lnTo>
                <a:lnTo>
                  <a:pt x="140393" y="627894"/>
                </a:lnTo>
                <a:lnTo>
                  <a:pt x="101232" y="644453"/>
                </a:lnTo>
                <a:lnTo>
                  <a:pt x="64668" y="662749"/>
                </a:lnTo>
                <a:lnTo>
                  <a:pt x="38144" y="733927"/>
                </a:lnTo>
                <a:lnTo>
                  <a:pt x="24309" y="792340"/>
                </a:lnTo>
                <a:lnTo>
                  <a:pt x="11527" y="854124"/>
                </a:lnTo>
                <a:lnTo>
                  <a:pt x="876" y="910399"/>
                </a:lnTo>
                <a:lnTo>
                  <a:pt x="0" y="915149"/>
                </a:lnTo>
                <a:lnTo>
                  <a:pt x="1295" y="920051"/>
                </a:lnTo>
                <a:lnTo>
                  <a:pt x="7480" y="927493"/>
                </a:lnTo>
                <a:lnTo>
                  <a:pt x="12077" y="929639"/>
                </a:lnTo>
                <a:lnTo>
                  <a:pt x="961897" y="929639"/>
                </a:lnTo>
                <a:lnTo>
                  <a:pt x="969187" y="922324"/>
                </a:lnTo>
                <a:lnTo>
                  <a:pt x="969175" y="911542"/>
                </a:lnTo>
                <a:lnTo>
                  <a:pt x="968908" y="909802"/>
                </a:lnTo>
                <a:lnTo>
                  <a:pt x="968375" y="908202"/>
                </a:lnTo>
                <a:lnTo>
                  <a:pt x="966552" y="897001"/>
                </a:lnTo>
                <a:lnTo>
                  <a:pt x="36550" y="897001"/>
                </a:lnTo>
                <a:lnTo>
                  <a:pt x="50694" y="825759"/>
                </a:lnTo>
                <a:lnTo>
                  <a:pt x="64923" y="761495"/>
                </a:lnTo>
                <a:lnTo>
                  <a:pt x="77625" y="712288"/>
                </a:lnTo>
                <a:lnTo>
                  <a:pt x="108169" y="676751"/>
                </a:lnTo>
                <a:lnTo>
                  <a:pt x="147663" y="660191"/>
                </a:lnTo>
                <a:lnTo>
                  <a:pt x="318577" y="592429"/>
                </a:lnTo>
                <a:lnTo>
                  <a:pt x="378713" y="569213"/>
                </a:lnTo>
                <a:lnTo>
                  <a:pt x="382473" y="564895"/>
                </a:lnTo>
                <a:lnTo>
                  <a:pt x="384949" y="554354"/>
                </a:lnTo>
                <a:lnTo>
                  <a:pt x="383476" y="548817"/>
                </a:lnTo>
                <a:lnTo>
                  <a:pt x="379793" y="544842"/>
                </a:lnTo>
                <a:lnTo>
                  <a:pt x="350058" y="505130"/>
                </a:lnTo>
                <a:lnTo>
                  <a:pt x="329337" y="465005"/>
                </a:lnTo>
                <a:lnTo>
                  <a:pt x="316401" y="430598"/>
                </a:lnTo>
                <a:lnTo>
                  <a:pt x="309980" y="407873"/>
                </a:lnTo>
                <a:lnTo>
                  <a:pt x="309079" y="404101"/>
                </a:lnTo>
                <a:lnTo>
                  <a:pt x="306717" y="400659"/>
                </a:lnTo>
                <a:lnTo>
                  <a:pt x="286169" y="357809"/>
                </a:lnTo>
                <a:lnTo>
                  <a:pt x="286817" y="350468"/>
                </a:lnTo>
                <a:lnTo>
                  <a:pt x="288832" y="344185"/>
                </a:lnTo>
                <a:lnTo>
                  <a:pt x="292234" y="338918"/>
                </a:lnTo>
                <a:lnTo>
                  <a:pt x="297050" y="334608"/>
                </a:lnTo>
                <a:lnTo>
                  <a:pt x="302788" y="328144"/>
                </a:lnTo>
                <a:lnTo>
                  <a:pt x="304136" y="320492"/>
                </a:lnTo>
                <a:lnTo>
                  <a:pt x="302469" y="311832"/>
                </a:lnTo>
                <a:lnTo>
                  <a:pt x="299173" y="302336"/>
                </a:lnTo>
                <a:lnTo>
                  <a:pt x="288665" y="271343"/>
                </a:lnTo>
                <a:lnTo>
                  <a:pt x="278904" y="226847"/>
                </a:lnTo>
                <a:lnTo>
                  <a:pt x="277535" y="173988"/>
                </a:lnTo>
                <a:lnTo>
                  <a:pt x="292201" y="117906"/>
                </a:lnTo>
                <a:lnTo>
                  <a:pt x="344714" y="66880"/>
                </a:lnTo>
                <a:lnTo>
                  <a:pt x="386556" y="48640"/>
                </a:lnTo>
                <a:lnTo>
                  <a:pt x="435161" y="36827"/>
                </a:lnTo>
                <a:lnTo>
                  <a:pt x="487806" y="32626"/>
                </a:lnTo>
                <a:lnTo>
                  <a:pt x="620816" y="32626"/>
                </a:lnTo>
                <a:lnTo>
                  <a:pt x="597733" y="19997"/>
                </a:lnTo>
                <a:lnTo>
                  <a:pt x="546059" y="5112"/>
                </a:lnTo>
                <a:lnTo>
                  <a:pt x="487781" y="0"/>
                </a:lnTo>
                <a:close/>
              </a:path>
              <a:path w="969645" h="930275">
                <a:moveTo>
                  <a:pt x="620816" y="32626"/>
                </a:moveTo>
                <a:lnTo>
                  <a:pt x="487806" y="32626"/>
                </a:lnTo>
                <a:lnTo>
                  <a:pt x="519538" y="34306"/>
                </a:lnTo>
                <a:lnTo>
                  <a:pt x="559777" y="41553"/>
                </a:lnTo>
                <a:lnTo>
                  <a:pt x="602352" y="57603"/>
                </a:lnTo>
                <a:lnTo>
                  <a:pt x="641365" y="85791"/>
                </a:lnTo>
                <a:lnTo>
                  <a:pt x="670737" y="129387"/>
                </a:lnTo>
                <a:lnTo>
                  <a:pt x="675979" y="159015"/>
                </a:lnTo>
                <a:lnTo>
                  <a:pt x="674882" y="199132"/>
                </a:lnTo>
                <a:lnTo>
                  <a:pt x="670250" y="241712"/>
                </a:lnTo>
                <a:lnTo>
                  <a:pt x="661440" y="302393"/>
                </a:lnTo>
                <a:lnTo>
                  <a:pt x="660314" y="316863"/>
                </a:lnTo>
                <a:lnTo>
                  <a:pt x="661936" y="325348"/>
                </a:lnTo>
                <a:lnTo>
                  <a:pt x="666737" y="331063"/>
                </a:lnTo>
                <a:lnTo>
                  <a:pt x="672032" y="337260"/>
                </a:lnTo>
                <a:lnTo>
                  <a:pt x="675100" y="344477"/>
                </a:lnTo>
                <a:lnTo>
                  <a:pt x="676463" y="351976"/>
                </a:lnTo>
                <a:lnTo>
                  <a:pt x="676643" y="359016"/>
                </a:lnTo>
                <a:lnTo>
                  <a:pt x="674842" y="372172"/>
                </a:lnTo>
                <a:lnTo>
                  <a:pt x="671072" y="383809"/>
                </a:lnTo>
                <a:lnTo>
                  <a:pt x="666329" y="392841"/>
                </a:lnTo>
                <a:lnTo>
                  <a:pt x="661606" y="398183"/>
                </a:lnTo>
                <a:lnTo>
                  <a:pt x="658329" y="400507"/>
                </a:lnTo>
                <a:lnTo>
                  <a:pt x="656031" y="403961"/>
                </a:lnTo>
                <a:lnTo>
                  <a:pt x="629445" y="472901"/>
                </a:lnTo>
                <a:lnTo>
                  <a:pt x="607143" y="509080"/>
                </a:lnTo>
                <a:lnTo>
                  <a:pt x="579247" y="543064"/>
                </a:lnTo>
                <a:lnTo>
                  <a:pt x="575398" y="547077"/>
                </a:lnTo>
                <a:lnTo>
                  <a:pt x="573849" y="552767"/>
                </a:lnTo>
                <a:lnTo>
                  <a:pt x="576414" y="563562"/>
                </a:lnTo>
                <a:lnTo>
                  <a:pt x="580364" y="567943"/>
                </a:lnTo>
                <a:lnTo>
                  <a:pt x="720369" y="618285"/>
                </a:lnTo>
                <a:lnTo>
                  <a:pt x="781240" y="641089"/>
                </a:lnTo>
                <a:lnTo>
                  <a:pt x="832070" y="660892"/>
                </a:lnTo>
                <a:lnTo>
                  <a:pt x="868584" y="676165"/>
                </a:lnTo>
                <a:lnTo>
                  <a:pt x="896131" y="710759"/>
                </a:lnTo>
                <a:lnTo>
                  <a:pt x="908237" y="760615"/>
                </a:lnTo>
                <a:lnTo>
                  <a:pt x="921261" y="825860"/>
                </a:lnTo>
                <a:lnTo>
                  <a:pt x="933564" y="897001"/>
                </a:lnTo>
                <a:lnTo>
                  <a:pt x="966552" y="897001"/>
                </a:lnTo>
                <a:lnTo>
                  <a:pt x="959171" y="851635"/>
                </a:lnTo>
                <a:lnTo>
                  <a:pt x="947880" y="789999"/>
                </a:lnTo>
                <a:lnTo>
                  <a:pt x="935225" y="731979"/>
                </a:lnTo>
                <a:lnTo>
                  <a:pt x="921931" y="686257"/>
                </a:lnTo>
                <a:lnTo>
                  <a:pt x="886024" y="648848"/>
                </a:lnTo>
                <a:lnTo>
                  <a:pt x="843361" y="630472"/>
                </a:lnTo>
                <a:lnTo>
                  <a:pt x="788046" y="608745"/>
                </a:lnTo>
                <a:lnTo>
                  <a:pt x="727386" y="586026"/>
                </a:lnTo>
                <a:lnTo>
                  <a:pt x="619277" y="547039"/>
                </a:lnTo>
                <a:lnTo>
                  <a:pt x="642807" y="514596"/>
                </a:lnTo>
                <a:lnTo>
                  <a:pt x="661887" y="481353"/>
                </a:lnTo>
                <a:lnTo>
                  <a:pt x="676264" y="449290"/>
                </a:lnTo>
                <a:lnTo>
                  <a:pt x="685685" y="420382"/>
                </a:lnTo>
                <a:lnTo>
                  <a:pt x="694785" y="408796"/>
                </a:lnTo>
                <a:lnTo>
                  <a:pt x="702076" y="394165"/>
                </a:lnTo>
                <a:lnTo>
                  <a:pt x="707065" y="377593"/>
                </a:lnTo>
                <a:lnTo>
                  <a:pt x="709256" y="360184"/>
                </a:lnTo>
                <a:lnTo>
                  <a:pt x="708611" y="345994"/>
                </a:lnTo>
                <a:lnTo>
                  <a:pt x="705665" y="332981"/>
                </a:lnTo>
                <a:lnTo>
                  <a:pt x="700505" y="321358"/>
                </a:lnTo>
                <a:lnTo>
                  <a:pt x="693216" y="311340"/>
                </a:lnTo>
                <a:lnTo>
                  <a:pt x="693888" y="305762"/>
                </a:lnTo>
                <a:lnTo>
                  <a:pt x="694840" y="298918"/>
                </a:lnTo>
                <a:lnTo>
                  <a:pt x="695961" y="291357"/>
                </a:lnTo>
                <a:lnTo>
                  <a:pt x="697141" y="283629"/>
                </a:lnTo>
                <a:lnTo>
                  <a:pt x="703992" y="234708"/>
                </a:lnTo>
                <a:lnTo>
                  <a:pt x="708240" y="188442"/>
                </a:lnTo>
                <a:lnTo>
                  <a:pt x="707831" y="147987"/>
                </a:lnTo>
                <a:lnTo>
                  <a:pt x="700709" y="116497"/>
                </a:lnTo>
                <a:lnTo>
                  <a:pt x="676301" y="76369"/>
                </a:lnTo>
                <a:lnTo>
                  <a:pt x="641561" y="43976"/>
                </a:lnTo>
                <a:lnTo>
                  <a:pt x="620816" y="32626"/>
                </a:lnTo>
                <a:close/>
              </a:path>
            </a:pathLst>
          </a:custGeom>
          <a:solidFill>
            <a:srgbClr val="329FA9"/>
          </a:solidFill>
        </p:spPr>
        <p:txBody>
          <a:bodyPr wrap="square" lIns="0" tIns="0" rIns="0" bIns="0" rtlCol="0"/>
          <a:lstStyle/>
          <a:p>
            <a:endParaRPr sz="1266"/>
          </a:p>
        </p:txBody>
      </p:sp>
      <p:sp>
        <p:nvSpPr>
          <p:cNvPr id="54" name="object 54"/>
          <p:cNvSpPr/>
          <p:nvPr/>
        </p:nvSpPr>
        <p:spPr>
          <a:xfrm>
            <a:off x="4479491" y="3067821"/>
            <a:ext cx="291554" cy="144214"/>
          </a:xfrm>
          <a:custGeom>
            <a:avLst/>
            <a:gdLst/>
            <a:ahLst/>
            <a:cxnLst/>
            <a:rect l="l" t="t" r="r" b="b"/>
            <a:pathLst>
              <a:path w="414654" h="205104">
                <a:moveTo>
                  <a:pt x="73825" y="7238"/>
                </a:moveTo>
                <a:lnTo>
                  <a:pt x="67564" y="9118"/>
                </a:lnTo>
                <a:lnTo>
                  <a:pt x="65138" y="11620"/>
                </a:lnTo>
                <a:lnTo>
                  <a:pt x="21310" y="185115"/>
                </a:lnTo>
                <a:lnTo>
                  <a:pt x="3771" y="186677"/>
                </a:lnTo>
                <a:lnTo>
                  <a:pt x="0" y="191160"/>
                </a:lnTo>
                <a:lnTo>
                  <a:pt x="889" y="201066"/>
                </a:lnTo>
                <a:lnTo>
                  <a:pt x="4914" y="204673"/>
                </a:lnTo>
                <a:lnTo>
                  <a:pt x="10223" y="204660"/>
                </a:lnTo>
                <a:lnTo>
                  <a:pt x="33426" y="202590"/>
                </a:lnTo>
                <a:lnTo>
                  <a:pt x="36690" y="199821"/>
                </a:lnTo>
                <a:lnTo>
                  <a:pt x="78727" y="33400"/>
                </a:lnTo>
                <a:lnTo>
                  <a:pt x="113390" y="33400"/>
                </a:lnTo>
                <a:lnTo>
                  <a:pt x="89724" y="18430"/>
                </a:lnTo>
                <a:lnTo>
                  <a:pt x="79616" y="10286"/>
                </a:lnTo>
                <a:lnTo>
                  <a:pt x="77228" y="8064"/>
                </a:lnTo>
                <a:lnTo>
                  <a:pt x="73825" y="7238"/>
                </a:lnTo>
                <a:close/>
              </a:path>
              <a:path w="414654" h="205104">
                <a:moveTo>
                  <a:pt x="361146" y="26987"/>
                </a:moveTo>
                <a:lnTo>
                  <a:pt x="342480" y="26987"/>
                </a:lnTo>
                <a:lnTo>
                  <a:pt x="358481" y="71350"/>
                </a:lnTo>
                <a:lnTo>
                  <a:pt x="368825" y="122628"/>
                </a:lnTo>
                <a:lnTo>
                  <a:pt x="374404" y="165204"/>
                </a:lnTo>
                <a:lnTo>
                  <a:pt x="376110" y="183464"/>
                </a:lnTo>
                <a:lnTo>
                  <a:pt x="376440" y="188150"/>
                </a:lnTo>
                <a:lnTo>
                  <a:pt x="380238" y="191833"/>
                </a:lnTo>
                <a:lnTo>
                  <a:pt x="404215" y="192811"/>
                </a:lnTo>
                <a:lnTo>
                  <a:pt x="409194" y="192925"/>
                </a:lnTo>
                <a:lnTo>
                  <a:pt x="413626" y="189064"/>
                </a:lnTo>
                <a:lnTo>
                  <a:pt x="414045" y="178841"/>
                </a:lnTo>
                <a:lnTo>
                  <a:pt x="410083" y="174548"/>
                </a:lnTo>
                <a:lnTo>
                  <a:pt x="393865" y="173888"/>
                </a:lnTo>
                <a:lnTo>
                  <a:pt x="390034" y="139813"/>
                </a:lnTo>
                <a:lnTo>
                  <a:pt x="381981" y="91468"/>
                </a:lnTo>
                <a:lnTo>
                  <a:pt x="368722" y="41804"/>
                </a:lnTo>
                <a:lnTo>
                  <a:pt x="361146" y="26987"/>
                </a:lnTo>
                <a:close/>
              </a:path>
              <a:path w="414654" h="205104">
                <a:moveTo>
                  <a:pt x="113390" y="33400"/>
                </a:moveTo>
                <a:lnTo>
                  <a:pt x="78727" y="33400"/>
                </a:lnTo>
                <a:lnTo>
                  <a:pt x="99668" y="47342"/>
                </a:lnTo>
                <a:lnTo>
                  <a:pt x="129754" y="62449"/>
                </a:lnTo>
                <a:lnTo>
                  <a:pt x="167858" y="74559"/>
                </a:lnTo>
                <a:lnTo>
                  <a:pt x="212852" y="79514"/>
                </a:lnTo>
                <a:lnTo>
                  <a:pt x="213423" y="79514"/>
                </a:lnTo>
                <a:lnTo>
                  <a:pt x="264797" y="73952"/>
                </a:lnTo>
                <a:lnTo>
                  <a:pt x="300526" y="61036"/>
                </a:lnTo>
                <a:lnTo>
                  <a:pt x="212864" y="61036"/>
                </a:lnTo>
                <a:lnTo>
                  <a:pt x="159294" y="53178"/>
                </a:lnTo>
                <a:lnTo>
                  <a:pt x="117265" y="35852"/>
                </a:lnTo>
                <a:lnTo>
                  <a:pt x="113390" y="33400"/>
                </a:lnTo>
                <a:close/>
              </a:path>
              <a:path w="414654" h="205104">
                <a:moveTo>
                  <a:pt x="343992" y="0"/>
                </a:moveTo>
                <a:lnTo>
                  <a:pt x="340766" y="520"/>
                </a:lnTo>
                <a:lnTo>
                  <a:pt x="337566" y="990"/>
                </a:lnTo>
                <a:lnTo>
                  <a:pt x="334822" y="3149"/>
                </a:lnTo>
                <a:lnTo>
                  <a:pt x="309245" y="34320"/>
                </a:lnTo>
                <a:lnTo>
                  <a:pt x="272661" y="52654"/>
                </a:lnTo>
                <a:lnTo>
                  <a:pt x="213372" y="61036"/>
                </a:lnTo>
                <a:lnTo>
                  <a:pt x="300526" y="61036"/>
                </a:lnTo>
                <a:lnTo>
                  <a:pt x="302102" y="60466"/>
                </a:lnTo>
                <a:lnTo>
                  <a:pt x="327332" y="43372"/>
                </a:lnTo>
                <a:lnTo>
                  <a:pt x="342480" y="26987"/>
                </a:lnTo>
                <a:lnTo>
                  <a:pt x="361146" y="26987"/>
                </a:lnTo>
                <a:lnTo>
                  <a:pt x="349275" y="3771"/>
                </a:lnTo>
                <a:lnTo>
                  <a:pt x="347230" y="1244"/>
                </a:lnTo>
                <a:lnTo>
                  <a:pt x="343992" y="0"/>
                </a:lnTo>
                <a:close/>
              </a:path>
            </a:pathLst>
          </a:custGeom>
          <a:solidFill>
            <a:srgbClr val="329FA9"/>
          </a:solidFill>
        </p:spPr>
        <p:txBody>
          <a:bodyPr wrap="square" lIns="0" tIns="0" rIns="0" bIns="0" rtlCol="0"/>
          <a:lstStyle/>
          <a:p>
            <a:endParaRPr sz="1266"/>
          </a:p>
        </p:txBody>
      </p:sp>
      <p:sp>
        <p:nvSpPr>
          <p:cNvPr id="55" name="object 55"/>
          <p:cNvSpPr/>
          <p:nvPr/>
        </p:nvSpPr>
        <p:spPr>
          <a:xfrm>
            <a:off x="4588559" y="3405420"/>
            <a:ext cx="76608" cy="49256"/>
          </a:xfrm>
          <a:prstGeom prst="rect">
            <a:avLst/>
          </a:prstGeom>
          <a:blipFill>
            <a:blip r:embed="rId9" cstate="print"/>
            <a:stretch>
              <a:fillRect/>
            </a:stretch>
          </a:blipFill>
        </p:spPr>
        <p:txBody>
          <a:bodyPr wrap="square" lIns="0" tIns="0" rIns="0" bIns="0" rtlCol="0"/>
          <a:lstStyle/>
          <a:p>
            <a:endParaRPr sz="1266"/>
          </a:p>
        </p:txBody>
      </p:sp>
      <p:sp>
        <p:nvSpPr>
          <p:cNvPr id="56" name="object 56"/>
          <p:cNvSpPr/>
          <p:nvPr/>
        </p:nvSpPr>
        <p:spPr>
          <a:xfrm>
            <a:off x="4558388" y="3439419"/>
            <a:ext cx="59829" cy="181273"/>
          </a:xfrm>
          <a:custGeom>
            <a:avLst/>
            <a:gdLst/>
            <a:ahLst/>
            <a:cxnLst/>
            <a:rect l="l" t="t" r="r" b="b"/>
            <a:pathLst>
              <a:path w="85089" h="257810">
                <a:moveTo>
                  <a:pt x="72174" y="0"/>
                </a:moveTo>
                <a:lnTo>
                  <a:pt x="67030" y="2921"/>
                </a:lnTo>
                <a:lnTo>
                  <a:pt x="65709" y="7861"/>
                </a:lnTo>
                <a:lnTo>
                  <a:pt x="0" y="250596"/>
                </a:lnTo>
                <a:lnTo>
                  <a:pt x="2933" y="255676"/>
                </a:lnTo>
                <a:lnTo>
                  <a:pt x="8674" y="257213"/>
                </a:lnTo>
                <a:lnTo>
                  <a:pt x="9486" y="257327"/>
                </a:lnTo>
                <a:lnTo>
                  <a:pt x="14351" y="257327"/>
                </a:lnTo>
                <a:lnTo>
                  <a:pt x="18084" y="254609"/>
                </a:lnTo>
                <a:lnTo>
                  <a:pt x="84899" y="7746"/>
                </a:lnTo>
                <a:lnTo>
                  <a:pt x="81965" y="2667"/>
                </a:lnTo>
                <a:lnTo>
                  <a:pt x="72174" y="0"/>
                </a:lnTo>
                <a:close/>
              </a:path>
            </a:pathLst>
          </a:custGeom>
          <a:solidFill>
            <a:srgbClr val="329FA9"/>
          </a:solidFill>
        </p:spPr>
        <p:txBody>
          <a:bodyPr wrap="square" lIns="0" tIns="0" rIns="0" bIns="0" rtlCol="0"/>
          <a:lstStyle/>
          <a:p>
            <a:endParaRPr sz="1266"/>
          </a:p>
        </p:txBody>
      </p:sp>
      <p:sp>
        <p:nvSpPr>
          <p:cNvPr id="57" name="object 57"/>
          <p:cNvSpPr/>
          <p:nvPr/>
        </p:nvSpPr>
        <p:spPr>
          <a:xfrm>
            <a:off x="4632871" y="3439445"/>
            <a:ext cx="59382" cy="181273"/>
          </a:xfrm>
          <a:custGeom>
            <a:avLst/>
            <a:gdLst/>
            <a:ahLst/>
            <a:cxnLst/>
            <a:rect l="l" t="t" r="r" b="b"/>
            <a:pathLst>
              <a:path w="84454" h="257810">
                <a:moveTo>
                  <a:pt x="12712" y="0"/>
                </a:moveTo>
                <a:lnTo>
                  <a:pt x="2908" y="2616"/>
                </a:lnTo>
                <a:lnTo>
                  <a:pt x="0" y="7696"/>
                </a:lnTo>
                <a:lnTo>
                  <a:pt x="66166" y="254558"/>
                </a:lnTo>
                <a:lnTo>
                  <a:pt x="69900" y="257289"/>
                </a:lnTo>
                <a:lnTo>
                  <a:pt x="74777" y="257289"/>
                </a:lnTo>
                <a:lnTo>
                  <a:pt x="75577" y="257175"/>
                </a:lnTo>
                <a:lnTo>
                  <a:pt x="81330" y="255651"/>
                </a:lnTo>
                <a:lnTo>
                  <a:pt x="84251" y="250571"/>
                </a:lnTo>
                <a:lnTo>
                  <a:pt x="17856" y="2895"/>
                </a:lnTo>
                <a:lnTo>
                  <a:pt x="12712" y="0"/>
                </a:lnTo>
                <a:close/>
              </a:path>
            </a:pathLst>
          </a:custGeom>
          <a:solidFill>
            <a:srgbClr val="329FA9"/>
          </a:solidFill>
        </p:spPr>
        <p:txBody>
          <a:bodyPr wrap="square" lIns="0" tIns="0" rIns="0" bIns="0" rtlCol="0"/>
          <a:lstStyle/>
          <a:p>
            <a:endParaRPr sz="1266"/>
          </a:p>
        </p:txBody>
      </p:sp>
      <p:sp>
        <p:nvSpPr>
          <p:cNvPr id="58" name="object 58"/>
          <p:cNvSpPr/>
          <p:nvPr/>
        </p:nvSpPr>
        <p:spPr>
          <a:xfrm>
            <a:off x="4523897" y="3364992"/>
            <a:ext cx="90868" cy="114469"/>
          </a:xfrm>
          <a:prstGeom prst="rect">
            <a:avLst/>
          </a:prstGeom>
          <a:blipFill>
            <a:blip r:embed="rId10" cstate="print"/>
            <a:stretch>
              <a:fillRect/>
            </a:stretch>
          </a:blipFill>
        </p:spPr>
        <p:txBody>
          <a:bodyPr wrap="square" lIns="0" tIns="0" rIns="0" bIns="0" rtlCol="0"/>
          <a:lstStyle/>
          <a:p>
            <a:endParaRPr sz="1266"/>
          </a:p>
        </p:txBody>
      </p:sp>
      <p:sp>
        <p:nvSpPr>
          <p:cNvPr id="59" name="object 59"/>
          <p:cNvSpPr/>
          <p:nvPr/>
        </p:nvSpPr>
        <p:spPr>
          <a:xfrm>
            <a:off x="4639284" y="3364992"/>
            <a:ext cx="90868" cy="114469"/>
          </a:xfrm>
          <a:prstGeom prst="rect">
            <a:avLst/>
          </a:prstGeom>
          <a:blipFill>
            <a:blip r:embed="rId11" cstate="print"/>
            <a:stretch>
              <a:fillRect/>
            </a:stretch>
          </a:blipFill>
        </p:spPr>
        <p:txBody>
          <a:bodyPr wrap="square" lIns="0" tIns="0" rIns="0" bIns="0" rtlCol="0"/>
          <a:lstStyle/>
          <a:p>
            <a:endParaRPr sz="1266"/>
          </a:p>
        </p:txBody>
      </p:sp>
      <p:sp>
        <p:nvSpPr>
          <p:cNvPr id="60" name="object 60"/>
          <p:cNvSpPr/>
          <p:nvPr/>
        </p:nvSpPr>
        <p:spPr>
          <a:xfrm>
            <a:off x="7657990" y="2921794"/>
            <a:ext cx="692497" cy="692497"/>
          </a:xfrm>
          <a:custGeom>
            <a:avLst/>
            <a:gdLst/>
            <a:ahLst/>
            <a:cxnLst/>
            <a:rect l="l" t="t" r="r" b="b"/>
            <a:pathLst>
              <a:path w="984884" h="984885">
                <a:moveTo>
                  <a:pt x="984503" y="0"/>
                </a:moveTo>
                <a:lnTo>
                  <a:pt x="0" y="0"/>
                </a:lnTo>
                <a:lnTo>
                  <a:pt x="0" y="20459"/>
                </a:lnTo>
                <a:lnTo>
                  <a:pt x="984503" y="20459"/>
                </a:lnTo>
                <a:lnTo>
                  <a:pt x="984503" y="0"/>
                </a:lnTo>
                <a:close/>
              </a:path>
              <a:path w="984884" h="984885">
                <a:moveTo>
                  <a:pt x="205981" y="565404"/>
                </a:moveTo>
                <a:lnTo>
                  <a:pt x="113995" y="565404"/>
                </a:lnTo>
                <a:lnTo>
                  <a:pt x="91160" y="579374"/>
                </a:lnTo>
                <a:lnTo>
                  <a:pt x="73317" y="599694"/>
                </a:lnTo>
                <a:lnTo>
                  <a:pt x="61702" y="623824"/>
                </a:lnTo>
                <a:lnTo>
                  <a:pt x="57556" y="651764"/>
                </a:lnTo>
                <a:lnTo>
                  <a:pt x="60173" y="674624"/>
                </a:lnTo>
                <a:lnTo>
                  <a:pt x="67619" y="694944"/>
                </a:lnTo>
                <a:lnTo>
                  <a:pt x="79282" y="712724"/>
                </a:lnTo>
                <a:lnTo>
                  <a:pt x="94551" y="726694"/>
                </a:lnTo>
                <a:lnTo>
                  <a:pt x="47302" y="747014"/>
                </a:lnTo>
                <a:lnTo>
                  <a:pt x="18418" y="774954"/>
                </a:lnTo>
                <a:lnTo>
                  <a:pt x="3968" y="806704"/>
                </a:lnTo>
                <a:lnTo>
                  <a:pt x="25" y="834644"/>
                </a:lnTo>
                <a:lnTo>
                  <a:pt x="25" y="984504"/>
                </a:lnTo>
                <a:lnTo>
                  <a:pt x="305104" y="984504"/>
                </a:lnTo>
                <a:lnTo>
                  <a:pt x="305104" y="948944"/>
                </a:lnTo>
                <a:lnTo>
                  <a:pt x="36271" y="948944"/>
                </a:lnTo>
                <a:lnTo>
                  <a:pt x="36271" y="834644"/>
                </a:lnTo>
                <a:lnTo>
                  <a:pt x="45410" y="797814"/>
                </a:lnTo>
                <a:lnTo>
                  <a:pt x="70334" y="773684"/>
                </a:lnTo>
                <a:lnTo>
                  <a:pt x="107299" y="760984"/>
                </a:lnTo>
                <a:lnTo>
                  <a:pt x="152565" y="757174"/>
                </a:lnTo>
                <a:lnTo>
                  <a:pt x="268321" y="757174"/>
                </a:lnTo>
                <a:lnTo>
                  <a:pt x="257816" y="747014"/>
                </a:lnTo>
                <a:lnTo>
                  <a:pt x="210565" y="726694"/>
                </a:lnTo>
                <a:lnTo>
                  <a:pt x="225822" y="712724"/>
                </a:lnTo>
                <a:lnTo>
                  <a:pt x="227488" y="710184"/>
                </a:lnTo>
                <a:lnTo>
                  <a:pt x="152552" y="710184"/>
                </a:lnTo>
                <a:lnTo>
                  <a:pt x="129685" y="706374"/>
                </a:lnTo>
                <a:lnTo>
                  <a:pt x="111015" y="693674"/>
                </a:lnTo>
                <a:lnTo>
                  <a:pt x="98429" y="674624"/>
                </a:lnTo>
                <a:lnTo>
                  <a:pt x="93814" y="651764"/>
                </a:lnTo>
                <a:lnTo>
                  <a:pt x="98429" y="628904"/>
                </a:lnTo>
                <a:lnTo>
                  <a:pt x="111015" y="609854"/>
                </a:lnTo>
                <a:lnTo>
                  <a:pt x="129685" y="598424"/>
                </a:lnTo>
                <a:lnTo>
                  <a:pt x="152552" y="593344"/>
                </a:lnTo>
                <a:lnTo>
                  <a:pt x="226362" y="593344"/>
                </a:lnTo>
                <a:lnTo>
                  <a:pt x="219339" y="584454"/>
                </a:lnTo>
                <a:lnTo>
                  <a:pt x="199885" y="569214"/>
                </a:lnTo>
                <a:lnTo>
                  <a:pt x="201879" y="567944"/>
                </a:lnTo>
                <a:lnTo>
                  <a:pt x="205981" y="565404"/>
                </a:lnTo>
                <a:close/>
              </a:path>
              <a:path w="984884" h="984885">
                <a:moveTo>
                  <a:pt x="530796" y="565404"/>
                </a:moveTo>
                <a:lnTo>
                  <a:pt x="453682" y="565404"/>
                </a:lnTo>
                <a:lnTo>
                  <a:pt x="430845" y="579374"/>
                </a:lnTo>
                <a:lnTo>
                  <a:pt x="412997" y="599694"/>
                </a:lnTo>
                <a:lnTo>
                  <a:pt x="401379" y="623824"/>
                </a:lnTo>
                <a:lnTo>
                  <a:pt x="397230" y="651764"/>
                </a:lnTo>
                <a:lnTo>
                  <a:pt x="399849" y="674624"/>
                </a:lnTo>
                <a:lnTo>
                  <a:pt x="407298" y="694944"/>
                </a:lnTo>
                <a:lnTo>
                  <a:pt x="418961" y="712724"/>
                </a:lnTo>
                <a:lnTo>
                  <a:pt x="434225" y="726694"/>
                </a:lnTo>
                <a:lnTo>
                  <a:pt x="386984" y="747014"/>
                </a:lnTo>
                <a:lnTo>
                  <a:pt x="358103" y="774954"/>
                </a:lnTo>
                <a:lnTo>
                  <a:pt x="343655" y="806704"/>
                </a:lnTo>
                <a:lnTo>
                  <a:pt x="339712" y="834644"/>
                </a:lnTo>
                <a:lnTo>
                  <a:pt x="339712" y="984504"/>
                </a:lnTo>
                <a:lnTo>
                  <a:pt x="644791" y="984504"/>
                </a:lnTo>
                <a:lnTo>
                  <a:pt x="644791" y="948944"/>
                </a:lnTo>
                <a:lnTo>
                  <a:pt x="375970" y="948944"/>
                </a:lnTo>
                <a:lnTo>
                  <a:pt x="375970" y="834644"/>
                </a:lnTo>
                <a:lnTo>
                  <a:pt x="385106" y="797814"/>
                </a:lnTo>
                <a:lnTo>
                  <a:pt x="410022" y="773684"/>
                </a:lnTo>
                <a:lnTo>
                  <a:pt x="446983" y="760984"/>
                </a:lnTo>
                <a:lnTo>
                  <a:pt x="492251" y="757174"/>
                </a:lnTo>
                <a:lnTo>
                  <a:pt x="607999" y="757174"/>
                </a:lnTo>
                <a:lnTo>
                  <a:pt x="597492" y="747014"/>
                </a:lnTo>
                <a:lnTo>
                  <a:pt x="550240" y="726694"/>
                </a:lnTo>
                <a:lnTo>
                  <a:pt x="565498" y="712724"/>
                </a:lnTo>
                <a:lnTo>
                  <a:pt x="567164" y="710184"/>
                </a:lnTo>
                <a:lnTo>
                  <a:pt x="492239" y="710184"/>
                </a:lnTo>
                <a:lnTo>
                  <a:pt x="469370" y="706374"/>
                </a:lnTo>
                <a:lnTo>
                  <a:pt x="450696" y="693674"/>
                </a:lnTo>
                <a:lnTo>
                  <a:pt x="438105" y="674624"/>
                </a:lnTo>
                <a:lnTo>
                  <a:pt x="433489" y="651764"/>
                </a:lnTo>
                <a:lnTo>
                  <a:pt x="438105" y="628904"/>
                </a:lnTo>
                <a:lnTo>
                  <a:pt x="450696" y="609854"/>
                </a:lnTo>
                <a:lnTo>
                  <a:pt x="469370" y="598424"/>
                </a:lnTo>
                <a:lnTo>
                  <a:pt x="492239" y="593344"/>
                </a:lnTo>
                <a:lnTo>
                  <a:pt x="565893" y="593344"/>
                </a:lnTo>
                <a:lnTo>
                  <a:pt x="553625" y="579374"/>
                </a:lnTo>
                <a:lnTo>
                  <a:pt x="530796" y="565404"/>
                </a:lnTo>
                <a:close/>
              </a:path>
              <a:path w="984884" h="984885">
                <a:moveTo>
                  <a:pt x="870508" y="565404"/>
                </a:moveTo>
                <a:lnTo>
                  <a:pt x="793381" y="565404"/>
                </a:lnTo>
                <a:lnTo>
                  <a:pt x="770547" y="579374"/>
                </a:lnTo>
                <a:lnTo>
                  <a:pt x="752703" y="599694"/>
                </a:lnTo>
                <a:lnTo>
                  <a:pt x="741089" y="623824"/>
                </a:lnTo>
                <a:lnTo>
                  <a:pt x="736942" y="651764"/>
                </a:lnTo>
                <a:lnTo>
                  <a:pt x="739562" y="674624"/>
                </a:lnTo>
                <a:lnTo>
                  <a:pt x="747010" y="694944"/>
                </a:lnTo>
                <a:lnTo>
                  <a:pt x="758674" y="712724"/>
                </a:lnTo>
                <a:lnTo>
                  <a:pt x="773937" y="726694"/>
                </a:lnTo>
                <a:lnTo>
                  <a:pt x="726691" y="747014"/>
                </a:lnTo>
                <a:lnTo>
                  <a:pt x="697811" y="774954"/>
                </a:lnTo>
                <a:lnTo>
                  <a:pt x="683365" y="806704"/>
                </a:lnTo>
                <a:lnTo>
                  <a:pt x="679424" y="834644"/>
                </a:lnTo>
                <a:lnTo>
                  <a:pt x="679424" y="984504"/>
                </a:lnTo>
                <a:lnTo>
                  <a:pt x="984503" y="984504"/>
                </a:lnTo>
                <a:lnTo>
                  <a:pt x="984503" y="948944"/>
                </a:lnTo>
                <a:lnTo>
                  <a:pt x="715657" y="948944"/>
                </a:lnTo>
                <a:lnTo>
                  <a:pt x="715657" y="834644"/>
                </a:lnTo>
                <a:lnTo>
                  <a:pt x="724795" y="797814"/>
                </a:lnTo>
                <a:lnTo>
                  <a:pt x="749715" y="773684"/>
                </a:lnTo>
                <a:lnTo>
                  <a:pt x="786680" y="760984"/>
                </a:lnTo>
                <a:lnTo>
                  <a:pt x="831951" y="757174"/>
                </a:lnTo>
                <a:lnTo>
                  <a:pt x="947717" y="757174"/>
                </a:lnTo>
                <a:lnTo>
                  <a:pt x="937210" y="747014"/>
                </a:lnTo>
                <a:lnTo>
                  <a:pt x="889952" y="726694"/>
                </a:lnTo>
                <a:lnTo>
                  <a:pt x="905210" y="712724"/>
                </a:lnTo>
                <a:lnTo>
                  <a:pt x="906877" y="710184"/>
                </a:lnTo>
                <a:lnTo>
                  <a:pt x="831938" y="710184"/>
                </a:lnTo>
                <a:lnTo>
                  <a:pt x="809071" y="706374"/>
                </a:lnTo>
                <a:lnTo>
                  <a:pt x="790401" y="693674"/>
                </a:lnTo>
                <a:lnTo>
                  <a:pt x="777816" y="674624"/>
                </a:lnTo>
                <a:lnTo>
                  <a:pt x="773201" y="651764"/>
                </a:lnTo>
                <a:lnTo>
                  <a:pt x="777816" y="628904"/>
                </a:lnTo>
                <a:lnTo>
                  <a:pt x="790401" y="609854"/>
                </a:lnTo>
                <a:lnTo>
                  <a:pt x="809071" y="598424"/>
                </a:lnTo>
                <a:lnTo>
                  <a:pt x="831938" y="593344"/>
                </a:lnTo>
                <a:lnTo>
                  <a:pt x="905605" y="593344"/>
                </a:lnTo>
                <a:lnTo>
                  <a:pt x="893338" y="579374"/>
                </a:lnTo>
                <a:lnTo>
                  <a:pt x="870508" y="565404"/>
                </a:lnTo>
                <a:close/>
              </a:path>
              <a:path w="984884" h="984885">
                <a:moveTo>
                  <a:pt x="90830" y="834644"/>
                </a:moveTo>
                <a:lnTo>
                  <a:pt x="82232" y="834644"/>
                </a:lnTo>
                <a:lnTo>
                  <a:pt x="78739" y="837184"/>
                </a:lnTo>
                <a:lnTo>
                  <a:pt x="78752" y="948944"/>
                </a:lnTo>
                <a:lnTo>
                  <a:pt x="94348" y="948944"/>
                </a:lnTo>
                <a:lnTo>
                  <a:pt x="94322" y="837184"/>
                </a:lnTo>
                <a:lnTo>
                  <a:pt x="90830" y="834644"/>
                </a:lnTo>
                <a:close/>
              </a:path>
              <a:path w="984884" h="984885">
                <a:moveTo>
                  <a:pt x="222923" y="834644"/>
                </a:moveTo>
                <a:lnTo>
                  <a:pt x="214312" y="834644"/>
                </a:lnTo>
                <a:lnTo>
                  <a:pt x="210832" y="837184"/>
                </a:lnTo>
                <a:lnTo>
                  <a:pt x="210807" y="948944"/>
                </a:lnTo>
                <a:lnTo>
                  <a:pt x="226390" y="948944"/>
                </a:lnTo>
                <a:lnTo>
                  <a:pt x="226402" y="837184"/>
                </a:lnTo>
                <a:lnTo>
                  <a:pt x="222923" y="834644"/>
                </a:lnTo>
                <a:close/>
              </a:path>
              <a:path w="984884" h="984885">
                <a:moveTo>
                  <a:pt x="268321" y="757174"/>
                </a:moveTo>
                <a:lnTo>
                  <a:pt x="152565" y="757174"/>
                </a:lnTo>
                <a:lnTo>
                  <a:pt x="197835" y="760984"/>
                </a:lnTo>
                <a:lnTo>
                  <a:pt x="234800" y="773684"/>
                </a:lnTo>
                <a:lnTo>
                  <a:pt x="259721" y="797814"/>
                </a:lnTo>
                <a:lnTo>
                  <a:pt x="268858" y="834644"/>
                </a:lnTo>
                <a:lnTo>
                  <a:pt x="268858" y="948944"/>
                </a:lnTo>
                <a:lnTo>
                  <a:pt x="305104" y="948944"/>
                </a:lnTo>
                <a:lnTo>
                  <a:pt x="305104" y="834644"/>
                </a:lnTo>
                <a:lnTo>
                  <a:pt x="301159" y="806704"/>
                </a:lnTo>
                <a:lnTo>
                  <a:pt x="286705" y="774954"/>
                </a:lnTo>
                <a:lnTo>
                  <a:pt x="268321" y="757174"/>
                </a:lnTo>
                <a:close/>
              </a:path>
              <a:path w="984884" h="984885">
                <a:moveTo>
                  <a:pt x="430529" y="834644"/>
                </a:moveTo>
                <a:lnTo>
                  <a:pt x="421919" y="834644"/>
                </a:lnTo>
                <a:lnTo>
                  <a:pt x="418439" y="837184"/>
                </a:lnTo>
                <a:lnTo>
                  <a:pt x="418452" y="948944"/>
                </a:lnTo>
                <a:lnTo>
                  <a:pt x="434035" y="948944"/>
                </a:lnTo>
                <a:lnTo>
                  <a:pt x="434009" y="837184"/>
                </a:lnTo>
                <a:lnTo>
                  <a:pt x="430529" y="834644"/>
                </a:lnTo>
                <a:close/>
              </a:path>
              <a:path w="984884" h="984885">
                <a:moveTo>
                  <a:pt x="562609" y="834644"/>
                </a:moveTo>
                <a:lnTo>
                  <a:pt x="553999" y="834644"/>
                </a:lnTo>
                <a:lnTo>
                  <a:pt x="550519" y="837184"/>
                </a:lnTo>
                <a:lnTo>
                  <a:pt x="550494" y="948944"/>
                </a:lnTo>
                <a:lnTo>
                  <a:pt x="566064" y="948944"/>
                </a:lnTo>
                <a:lnTo>
                  <a:pt x="566089" y="837184"/>
                </a:lnTo>
                <a:lnTo>
                  <a:pt x="562609" y="834644"/>
                </a:lnTo>
                <a:close/>
              </a:path>
              <a:path w="984884" h="984885">
                <a:moveTo>
                  <a:pt x="607999" y="757174"/>
                </a:moveTo>
                <a:lnTo>
                  <a:pt x="492251" y="757174"/>
                </a:lnTo>
                <a:lnTo>
                  <a:pt x="537520" y="760984"/>
                </a:lnTo>
                <a:lnTo>
                  <a:pt x="574482" y="773684"/>
                </a:lnTo>
                <a:lnTo>
                  <a:pt x="599402" y="797814"/>
                </a:lnTo>
                <a:lnTo>
                  <a:pt x="608545" y="834644"/>
                </a:lnTo>
                <a:lnTo>
                  <a:pt x="608545" y="948944"/>
                </a:lnTo>
                <a:lnTo>
                  <a:pt x="644791" y="948944"/>
                </a:lnTo>
                <a:lnTo>
                  <a:pt x="644791" y="834644"/>
                </a:lnTo>
                <a:lnTo>
                  <a:pt x="640844" y="806704"/>
                </a:lnTo>
                <a:lnTo>
                  <a:pt x="626386" y="774954"/>
                </a:lnTo>
                <a:lnTo>
                  <a:pt x="607999" y="757174"/>
                </a:lnTo>
                <a:close/>
              </a:path>
              <a:path w="984884" h="984885">
                <a:moveTo>
                  <a:pt x="770204" y="834644"/>
                </a:moveTo>
                <a:lnTo>
                  <a:pt x="761606" y="834644"/>
                </a:lnTo>
                <a:lnTo>
                  <a:pt x="758126" y="837184"/>
                </a:lnTo>
                <a:lnTo>
                  <a:pt x="758139" y="948944"/>
                </a:lnTo>
                <a:lnTo>
                  <a:pt x="773722" y="948944"/>
                </a:lnTo>
                <a:lnTo>
                  <a:pt x="773683" y="837184"/>
                </a:lnTo>
                <a:lnTo>
                  <a:pt x="770204" y="834644"/>
                </a:lnTo>
                <a:close/>
              </a:path>
              <a:path w="984884" h="984885">
                <a:moveTo>
                  <a:pt x="902309" y="834644"/>
                </a:moveTo>
                <a:lnTo>
                  <a:pt x="893699" y="834644"/>
                </a:lnTo>
                <a:lnTo>
                  <a:pt x="890219" y="837184"/>
                </a:lnTo>
                <a:lnTo>
                  <a:pt x="890181" y="948944"/>
                </a:lnTo>
                <a:lnTo>
                  <a:pt x="905763" y="948944"/>
                </a:lnTo>
                <a:lnTo>
                  <a:pt x="905776" y="837184"/>
                </a:lnTo>
                <a:lnTo>
                  <a:pt x="902309" y="834644"/>
                </a:lnTo>
                <a:close/>
              </a:path>
              <a:path w="984884" h="984885">
                <a:moveTo>
                  <a:pt x="947717" y="757174"/>
                </a:moveTo>
                <a:lnTo>
                  <a:pt x="831951" y="757174"/>
                </a:lnTo>
                <a:lnTo>
                  <a:pt x="877227" y="760984"/>
                </a:lnTo>
                <a:lnTo>
                  <a:pt x="914192" y="773684"/>
                </a:lnTo>
                <a:lnTo>
                  <a:pt x="939109" y="797814"/>
                </a:lnTo>
                <a:lnTo>
                  <a:pt x="948245" y="834644"/>
                </a:lnTo>
                <a:lnTo>
                  <a:pt x="948245" y="948944"/>
                </a:lnTo>
                <a:lnTo>
                  <a:pt x="984503" y="948944"/>
                </a:lnTo>
                <a:lnTo>
                  <a:pt x="984503" y="834644"/>
                </a:lnTo>
                <a:lnTo>
                  <a:pt x="980558" y="806704"/>
                </a:lnTo>
                <a:lnTo>
                  <a:pt x="966103" y="774954"/>
                </a:lnTo>
                <a:lnTo>
                  <a:pt x="947717" y="757174"/>
                </a:lnTo>
                <a:close/>
              </a:path>
              <a:path w="984884" h="984885">
                <a:moveTo>
                  <a:pt x="226362" y="593344"/>
                </a:moveTo>
                <a:lnTo>
                  <a:pt x="152552" y="593344"/>
                </a:lnTo>
                <a:lnTo>
                  <a:pt x="175415" y="598424"/>
                </a:lnTo>
                <a:lnTo>
                  <a:pt x="194090" y="609854"/>
                </a:lnTo>
                <a:lnTo>
                  <a:pt x="206684" y="628904"/>
                </a:lnTo>
                <a:lnTo>
                  <a:pt x="211302" y="651764"/>
                </a:lnTo>
                <a:lnTo>
                  <a:pt x="206684" y="674624"/>
                </a:lnTo>
                <a:lnTo>
                  <a:pt x="194090" y="693674"/>
                </a:lnTo>
                <a:lnTo>
                  <a:pt x="175415" y="706374"/>
                </a:lnTo>
                <a:lnTo>
                  <a:pt x="152552" y="710184"/>
                </a:lnTo>
                <a:lnTo>
                  <a:pt x="227488" y="710184"/>
                </a:lnTo>
                <a:lnTo>
                  <a:pt x="237482" y="694944"/>
                </a:lnTo>
                <a:lnTo>
                  <a:pt x="244929" y="674624"/>
                </a:lnTo>
                <a:lnTo>
                  <a:pt x="247548" y="651764"/>
                </a:lnTo>
                <a:lnTo>
                  <a:pt x="244103" y="626364"/>
                </a:lnTo>
                <a:lnTo>
                  <a:pt x="234389" y="603504"/>
                </a:lnTo>
                <a:lnTo>
                  <a:pt x="226362" y="593344"/>
                </a:lnTo>
                <a:close/>
              </a:path>
              <a:path w="984884" h="984885">
                <a:moveTo>
                  <a:pt x="565893" y="593344"/>
                </a:moveTo>
                <a:lnTo>
                  <a:pt x="492239" y="593344"/>
                </a:lnTo>
                <a:lnTo>
                  <a:pt x="515102" y="598424"/>
                </a:lnTo>
                <a:lnTo>
                  <a:pt x="533777" y="609854"/>
                </a:lnTo>
                <a:lnTo>
                  <a:pt x="546371" y="628904"/>
                </a:lnTo>
                <a:lnTo>
                  <a:pt x="550989" y="651764"/>
                </a:lnTo>
                <a:lnTo>
                  <a:pt x="546371" y="674624"/>
                </a:lnTo>
                <a:lnTo>
                  <a:pt x="533777" y="693674"/>
                </a:lnTo>
                <a:lnTo>
                  <a:pt x="515102" y="706374"/>
                </a:lnTo>
                <a:lnTo>
                  <a:pt x="492239" y="710184"/>
                </a:lnTo>
                <a:lnTo>
                  <a:pt x="567164" y="710184"/>
                </a:lnTo>
                <a:lnTo>
                  <a:pt x="577162" y="694944"/>
                </a:lnTo>
                <a:lnTo>
                  <a:pt x="584614" y="674624"/>
                </a:lnTo>
                <a:lnTo>
                  <a:pt x="587235" y="651764"/>
                </a:lnTo>
                <a:lnTo>
                  <a:pt x="583086" y="623824"/>
                </a:lnTo>
                <a:lnTo>
                  <a:pt x="571469" y="599694"/>
                </a:lnTo>
                <a:lnTo>
                  <a:pt x="565893" y="593344"/>
                </a:lnTo>
                <a:close/>
              </a:path>
              <a:path w="984884" h="984885">
                <a:moveTo>
                  <a:pt x="905605" y="593344"/>
                </a:moveTo>
                <a:lnTo>
                  <a:pt x="831938" y="593344"/>
                </a:lnTo>
                <a:lnTo>
                  <a:pt x="854807" y="598424"/>
                </a:lnTo>
                <a:lnTo>
                  <a:pt x="873482" y="609854"/>
                </a:lnTo>
                <a:lnTo>
                  <a:pt x="886072" y="628904"/>
                </a:lnTo>
                <a:lnTo>
                  <a:pt x="890689" y="651764"/>
                </a:lnTo>
                <a:lnTo>
                  <a:pt x="886072" y="674624"/>
                </a:lnTo>
                <a:lnTo>
                  <a:pt x="873482" y="693674"/>
                </a:lnTo>
                <a:lnTo>
                  <a:pt x="854807" y="706374"/>
                </a:lnTo>
                <a:lnTo>
                  <a:pt x="831938" y="710184"/>
                </a:lnTo>
                <a:lnTo>
                  <a:pt x="906877" y="710184"/>
                </a:lnTo>
                <a:lnTo>
                  <a:pt x="916874" y="694944"/>
                </a:lnTo>
                <a:lnTo>
                  <a:pt x="924326" y="674624"/>
                </a:lnTo>
                <a:lnTo>
                  <a:pt x="926947" y="651764"/>
                </a:lnTo>
                <a:lnTo>
                  <a:pt x="922799" y="623824"/>
                </a:lnTo>
                <a:lnTo>
                  <a:pt x="911182" y="599694"/>
                </a:lnTo>
                <a:lnTo>
                  <a:pt x="905605" y="593344"/>
                </a:lnTo>
                <a:close/>
              </a:path>
              <a:path w="984884" h="984885">
                <a:moveTo>
                  <a:pt x="942200" y="35814"/>
                </a:moveTo>
                <a:lnTo>
                  <a:pt x="42329" y="35814"/>
                </a:lnTo>
                <a:lnTo>
                  <a:pt x="42329" y="565404"/>
                </a:lnTo>
                <a:lnTo>
                  <a:pt x="942200" y="565404"/>
                </a:lnTo>
                <a:lnTo>
                  <a:pt x="942200" y="546354"/>
                </a:lnTo>
                <a:lnTo>
                  <a:pt x="175056" y="546354"/>
                </a:lnTo>
                <a:lnTo>
                  <a:pt x="165629" y="545084"/>
                </a:lnTo>
                <a:lnTo>
                  <a:pt x="157867" y="540004"/>
                </a:lnTo>
                <a:lnTo>
                  <a:pt x="155205" y="536194"/>
                </a:lnTo>
                <a:lnTo>
                  <a:pt x="71170" y="536194"/>
                </a:lnTo>
                <a:lnTo>
                  <a:pt x="71170" y="63754"/>
                </a:lnTo>
                <a:lnTo>
                  <a:pt x="942200" y="63754"/>
                </a:lnTo>
                <a:lnTo>
                  <a:pt x="942200" y="35814"/>
                </a:lnTo>
                <a:close/>
              </a:path>
              <a:path w="984884" h="984885">
                <a:moveTo>
                  <a:pt x="222783" y="362204"/>
                </a:moveTo>
                <a:lnTo>
                  <a:pt x="217881" y="362204"/>
                </a:lnTo>
                <a:lnTo>
                  <a:pt x="197383" y="425704"/>
                </a:lnTo>
                <a:lnTo>
                  <a:pt x="199682" y="520954"/>
                </a:lnTo>
                <a:lnTo>
                  <a:pt x="197977" y="531114"/>
                </a:lnTo>
                <a:lnTo>
                  <a:pt x="192887" y="538734"/>
                </a:lnTo>
                <a:lnTo>
                  <a:pt x="185187" y="543814"/>
                </a:lnTo>
                <a:lnTo>
                  <a:pt x="175653" y="546354"/>
                </a:lnTo>
                <a:lnTo>
                  <a:pt x="942200" y="546354"/>
                </a:lnTo>
                <a:lnTo>
                  <a:pt x="942200" y="536194"/>
                </a:lnTo>
                <a:lnTo>
                  <a:pt x="223774" y="536194"/>
                </a:lnTo>
                <a:lnTo>
                  <a:pt x="223710" y="367284"/>
                </a:lnTo>
                <a:lnTo>
                  <a:pt x="222783" y="362204"/>
                </a:lnTo>
                <a:close/>
              </a:path>
              <a:path w="984884" h="984885">
                <a:moveTo>
                  <a:pt x="290118" y="101854"/>
                </a:moveTo>
                <a:lnTo>
                  <a:pt x="252848" y="109474"/>
                </a:lnTo>
                <a:lnTo>
                  <a:pt x="222378" y="129794"/>
                </a:lnTo>
                <a:lnTo>
                  <a:pt x="201816" y="160274"/>
                </a:lnTo>
                <a:lnTo>
                  <a:pt x="194271" y="197104"/>
                </a:lnTo>
                <a:lnTo>
                  <a:pt x="195744" y="214884"/>
                </a:lnTo>
                <a:lnTo>
                  <a:pt x="199994" y="230124"/>
                </a:lnTo>
                <a:lnTo>
                  <a:pt x="206771" y="245364"/>
                </a:lnTo>
                <a:lnTo>
                  <a:pt x="215823" y="258064"/>
                </a:lnTo>
                <a:lnTo>
                  <a:pt x="200759" y="263144"/>
                </a:lnTo>
                <a:lnTo>
                  <a:pt x="165353" y="284734"/>
                </a:lnTo>
                <a:lnTo>
                  <a:pt x="120395" y="410464"/>
                </a:lnTo>
                <a:lnTo>
                  <a:pt x="118324" y="435864"/>
                </a:lnTo>
                <a:lnTo>
                  <a:pt x="119149" y="463804"/>
                </a:lnTo>
                <a:lnTo>
                  <a:pt x="121589" y="523494"/>
                </a:lnTo>
                <a:lnTo>
                  <a:pt x="121665" y="526034"/>
                </a:lnTo>
                <a:lnTo>
                  <a:pt x="122262" y="531114"/>
                </a:lnTo>
                <a:lnTo>
                  <a:pt x="123685" y="536194"/>
                </a:lnTo>
                <a:lnTo>
                  <a:pt x="155205" y="536194"/>
                </a:lnTo>
                <a:lnTo>
                  <a:pt x="152543" y="532384"/>
                </a:lnTo>
                <a:lnTo>
                  <a:pt x="150431" y="522224"/>
                </a:lnTo>
                <a:lnTo>
                  <a:pt x="148043" y="421894"/>
                </a:lnTo>
                <a:lnTo>
                  <a:pt x="148533" y="419354"/>
                </a:lnTo>
                <a:lnTo>
                  <a:pt x="152198" y="406654"/>
                </a:lnTo>
                <a:lnTo>
                  <a:pt x="162190" y="374904"/>
                </a:lnTo>
                <a:lnTo>
                  <a:pt x="181660" y="312674"/>
                </a:lnTo>
                <a:lnTo>
                  <a:pt x="223629" y="286004"/>
                </a:lnTo>
                <a:lnTo>
                  <a:pt x="267690" y="277114"/>
                </a:lnTo>
                <a:lnTo>
                  <a:pt x="405225" y="277114"/>
                </a:lnTo>
                <a:lnTo>
                  <a:pt x="397459" y="270764"/>
                </a:lnTo>
                <a:lnTo>
                  <a:pt x="382363" y="264414"/>
                </a:lnTo>
                <a:lnTo>
                  <a:pt x="290118" y="264414"/>
                </a:lnTo>
                <a:lnTo>
                  <a:pt x="264038" y="259334"/>
                </a:lnTo>
                <a:lnTo>
                  <a:pt x="242744" y="245364"/>
                </a:lnTo>
                <a:lnTo>
                  <a:pt x="228389" y="223774"/>
                </a:lnTo>
                <a:lnTo>
                  <a:pt x="223126" y="197104"/>
                </a:lnTo>
                <a:lnTo>
                  <a:pt x="228389" y="171704"/>
                </a:lnTo>
                <a:lnTo>
                  <a:pt x="242744" y="150114"/>
                </a:lnTo>
                <a:lnTo>
                  <a:pt x="264038" y="136144"/>
                </a:lnTo>
                <a:lnTo>
                  <a:pt x="290118" y="131064"/>
                </a:lnTo>
                <a:lnTo>
                  <a:pt x="358715" y="131064"/>
                </a:lnTo>
                <a:lnTo>
                  <a:pt x="357859" y="129794"/>
                </a:lnTo>
                <a:lnTo>
                  <a:pt x="327388" y="109474"/>
                </a:lnTo>
                <a:lnTo>
                  <a:pt x="290118" y="101854"/>
                </a:lnTo>
                <a:close/>
              </a:path>
              <a:path w="984884" h="984885">
                <a:moveTo>
                  <a:pt x="362521" y="362204"/>
                </a:moveTo>
                <a:lnTo>
                  <a:pt x="357606" y="362204"/>
                </a:lnTo>
                <a:lnTo>
                  <a:pt x="356539" y="368554"/>
                </a:lnTo>
                <a:lnTo>
                  <a:pt x="356463" y="536194"/>
                </a:lnTo>
                <a:lnTo>
                  <a:pt x="385305" y="536194"/>
                </a:lnTo>
                <a:lnTo>
                  <a:pt x="385330" y="470154"/>
                </a:lnTo>
                <a:lnTo>
                  <a:pt x="454554" y="470154"/>
                </a:lnTo>
                <a:lnTo>
                  <a:pt x="397636" y="444754"/>
                </a:lnTo>
                <a:lnTo>
                  <a:pt x="391337" y="440944"/>
                </a:lnTo>
                <a:lnTo>
                  <a:pt x="386549" y="435864"/>
                </a:lnTo>
                <a:lnTo>
                  <a:pt x="384428" y="429514"/>
                </a:lnTo>
                <a:lnTo>
                  <a:pt x="362521" y="362204"/>
                </a:lnTo>
                <a:close/>
              </a:path>
              <a:path w="984884" h="984885">
                <a:moveTo>
                  <a:pt x="942200" y="63754"/>
                </a:moveTo>
                <a:lnTo>
                  <a:pt x="913345" y="63754"/>
                </a:lnTo>
                <a:lnTo>
                  <a:pt x="913345" y="536194"/>
                </a:lnTo>
                <a:lnTo>
                  <a:pt x="942200" y="536194"/>
                </a:lnTo>
                <a:lnTo>
                  <a:pt x="942200" y="63754"/>
                </a:lnTo>
                <a:close/>
              </a:path>
              <a:path w="984884" h="984885">
                <a:moveTo>
                  <a:pt x="454554" y="470154"/>
                </a:moveTo>
                <a:lnTo>
                  <a:pt x="385330" y="470154"/>
                </a:lnTo>
                <a:lnTo>
                  <a:pt x="488632" y="517144"/>
                </a:lnTo>
                <a:lnTo>
                  <a:pt x="513410" y="522224"/>
                </a:lnTo>
                <a:lnTo>
                  <a:pt x="533446" y="517144"/>
                </a:lnTo>
                <a:lnTo>
                  <a:pt x="548473" y="506984"/>
                </a:lnTo>
                <a:lnTo>
                  <a:pt x="558228" y="494284"/>
                </a:lnTo>
                <a:lnTo>
                  <a:pt x="558736" y="493014"/>
                </a:lnTo>
                <a:lnTo>
                  <a:pt x="512352" y="493014"/>
                </a:lnTo>
                <a:lnTo>
                  <a:pt x="500087" y="490474"/>
                </a:lnTo>
                <a:lnTo>
                  <a:pt x="454554" y="470154"/>
                </a:lnTo>
                <a:close/>
              </a:path>
              <a:path w="984884" h="984885">
                <a:moveTo>
                  <a:pt x="312559" y="277114"/>
                </a:moveTo>
                <a:lnTo>
                  <a:pt x="267690" y="277114"/>
                </a:lnTo>
                <a:lnTo>
                  <a:pt x="287781" y="305054"/>
                </a:lnTo>
                <a:lnTo>
                  <a:pt x="267512" y="470154"/>
                </a:lnTo>
                <a:lnTo>
                  <a:pt x="290118" y="496824"/>
                </a:lnTo>
                <a:lnTo>
                  <a:pt x="312737" y="470154"/>
                </a:lnTo>
                <a:lnTo>
                  <a:pt x="292468" y="305054"/>
                </a:lnTo>
                <a:lnTo>
                  <a:pt x="312559" y="277114"/>
                </a:lnTo>
                <a:close/>
              </a:path>
              <a:path w="984884" h="984885">
                <a:moveTo>
                  <a:pt x="405225" y="277114"/>
                </a:moveTo>
                <a:lnTo>
                  <a:pt x="312559" y="277114"/>
                </a:lnTo>
                <a:lnTo>
                  <a:pt x="335499" y="279654"/>
                </a:lnTo>
                <a:lnTo>
                  <a:pt x="356527" y="286004"/>
                </a:lnTo>
                <a:lnTo>
                  <a:pt x="374421" y="292354"/>
                </a:lnTo>
                <a:lnTo>
                  <a:pt x="387959" y="299974"/>
                </a:lnTo>
                <a:lnTo>
                  <a:pt x="392683" y="302514"/>
                </a:lnTo>
                <a:lnTo>
                  <a:pt x="397040" y="307594"/>
                </a:lnTo>
                <a:lnTo>
                  <a:pt x="428002" y="404114"/>
                </a:lnTo>
                <a:lnTo>
                  <a:pt x="524929" y="448564"/>
                </a:lnTo>
                <a:lnTo>
                  <a:pt x="531190" y="453644"/>
                </a:lnTo>
                <a:lnTo>
                  <a:pt x="534804" y="462534"/>
                </a:lnTo>
                <a:lnTo>
                  <a:pt x="535450" y="471424"/>
                </a:lnTo>
                <a:lnTo>
                  <a:pt x="532803" y="480314"/>
                </a:lnTo>
                <a:lnTo>
                  <a:pt x="528461" y="486664"/>
                </a:lnTo>
                <a:lnTo>
                  <a:pt x="521727" y="491744"/>
                </a:lnTo>
                <a:lnTo>
                  <a:pt x="512352" y="493014"/>
                </a:lnTo>
                <a:lnTo>
                  <a:pt x="558736" y="493014"/>
                </a:lnTo>
                <a:lnTo>
                  <a:pt x="562289" y="484124"/>
                </a:lnTo>
                <a:lnTo>
                  <a:pt x="564160" y="473964"/>
                </a:lnTo>
                <a:lnTo>
                  <a:pt x="563920" y="463804"/>
                </a:lnTo>
                <a:lnTo>
                  <a:pt x="561644" y="452374"/>
                </a:lnTo>
                <a:lnTo>
                  <a:pt x="584530" y="429514"/>
                </a:lnTo>
                <a:lnTo>
                  <a:pt x="543928" y="429514"/>
                </a:lnTo>
                <a:lnTo>
                  <a:pt x="532422" y="423164"/>
                </a:lnTo>
                <a:lnTo>
                  <a:pt x="547650" y="407924"/>
                </a:lnTo>
                <a:lnTo>
                  <a:pt x="506641" y="407924"/>
                </a:lnTo>
                <a:lnTo>
                  <a:pt x="451573" y="382524"/>
                </a:lnTo>
                <a:lnTo>
                  <a:pt x="426338" y="303784"/>
                </a:lnTo>
                <a:lnTo>
                  <a:pt x="414545" y="284734"/>
                </a:lnTo>
                <a:lnTo>
                  <a:pt x="405225" y="277114"/>
                </a:lnTo>
                <a:close/>
              </a:path>
              <a:path w="984884" h="984885">
                <a:moveTo>
                  <a:pt x="716994" y="275844"/>
                </a:moveTo>
                <a:lnTo>
                  <a:pt x="686219" y="275844"/>
                </a:lnTo>
                <a:lnTo>
                  <a:pt x="689990" y="279654"/>
                </a:lnTo>
                <a:lnTo>
                  <a:pt x="689990" y="283464"/>
                </a:lnTo>
                <a:lnTo>
                  <a:pt x="687476" y="286004"/>
                </a:lnTo>
                <a:lnTo>
                  <a:pt x="543928" y="429514"/>
                </a:lnTo>
                <a:lnTo>
                  <a:pt x="584530" y="429514"/>
                </a:lnTo>
                <a:lnTo>
                  <a:pt x="707859" y="306324"/>
                </a:lnTo>
                <a:lnTo>
                  <a:pt x="715589" y="294894"/>
                </a:lnTo>
                <a:lnTo>
                  <a:pt x="718165" y="282194"/>
                </a:lnTo>
                <a:lnTo>
                  <a:pt x="716994" y="275844"/>
                </a:lnTo>
                <a:close/>
              </a:path>
              <a:path w="984884" h="984885">
                <a:moveTo>
                  <a:pt x="688608" y="246634"/>
                </a:moveTo>
                <a:lnTo>
                  <a:pt x="674039" y="247904"/>
                </a:lnTo>
                <a:lnTo>
                  <a:pt x="657974" y="256794"/>
                </a:lnTo>
                <a:lnTo>
                  <a:pt x="506641" y="407924"/>
                </a:lnTo>
                <a:lnTo>
                  <a:pt x="547650" y="407924"/>
                </a:lnTo>
                <a:lnTo>
                  <a:pt x="679627" y="275844"/>
                </a:lnTo>
                <a:lnTo>
                  <a:pt x="716994" y="275844"/>
                </a:lnTo>
                <a:lnTo>
                  <a:pt x="715589" y="268224"/>
                </a:lnTo>
                <a:lnTo>
                  <a:pt x="707859" y="256794"/>
                </a:lnTo>
                <a:lnTo>
                  <a:pt x="700331" y="251714"/>
                </a:lnTo>
                <a:lnTo>
                  <a:pt x="688608" y="246634"/>
                </a:lnTo>
                <a:close/>
              </a:path>
              <a:path w="984884" h="984885">
                <a:moveTo>
                  <a:pt x="358715" y="131064"/>
                </a:moveTo>
                <a:lnTo>
                  <a:pt x="290118" y="131064"/>
                </a:lnTo>
                <a:lnTo>
                  <a:pt x="316201" y="136144"/>
                </a:lnTo>
                <a:lnTo>
                  <a:pt x="337499" y="150114"/>
                </a:lnTo>
                <a:lnTo>
                  <a:pt x="351858" y="171704"/>
                </a:lnTo>
                <a:lnTo>
                  <a:pt x="357124" y="197104"/>
                </a:lnTo>
                <a:lnTo>
                  <a:pt x="351856" y="223774"/>
                </a:lnTo>
                <a:lnTo>
                  <a:pt x="337494" y="245364"/>
                </a:lnTo>
                <a:lnTo>
                  <a:pt x="316195" y="259334"/>
                </a:lnTo>
                <a:lnTo>
                  <a:pt x="290118" y="264414"/>
                </a:lnTo>
                <a:lnTo>
                  <a:pt x="382363" y="264414"/>
                </a:lnTo>
                <a:lnTo>
                  <a:pt x="379343" y="263144"/>
                </a:lnTo>
                <a:lnTo>
                  <a:pt x="364464" y="258064"/>
                </a:lnTo>
                <a:lnTo>
                  <a:pt x="373492" y="245364"/>
                </a:lnTo>
                <a:lnTo>
                  <a:pt x="380253" y="230124"/>
                </a:lnTo>
                <a:lnTo>
                  <a:pt x="384495" y="214884"/>
                </a:lnTo>
                <a:lnTo>
                  <a:pt x="385965" y="197104"/>
                </a:lnTo>
                <a:lnTo>
                  <a:pt x="378420" y="160274"/>
                </a:lnTo>
                <a:lnTo>
                  <a:pt x="358715" y="131064"/>
                </a:lnTo>
                <a:close/>
              </a:path>
            </a:pathLst>
          </a:custGeom>
          <a:solidFill>
            <a:srgbClr val="EB7FFC"/>
          </a:solidFill>
        </p:spPr>
        <p:txBody>
          <a:bodyPr wrap="square" lIns="0" tIns="0" rIns="0" bIns="0" rtlCol="0"/>
          <a:lstStyle/>
          <a:p>
            <a:endParaRPr sz="1266"/>
          </a:p>
        </p:txBody>
      </p:sp>
      <p:sp>
        <p:nvSpPr>
          <p:cNvPr id="61" name="object 61"/>
          <p:cNvSpPr/>
          <p:nvPr/>
        </p:nvSpPr>
        <p:spPr>
          <a:xfrm>
            <a:off x="9270902" y="3264526"/>
            <a:ext cx="268784" cy="268784"/>
          </a:xfrm>
          <a:custGeom>
            <a:avLst/>
            <a:gdLst/>
            <a:ahLst/>
            <a:cxnLst/>
            <a:rect l="l" t="t" r="r" b="b"/>
            <a:pathLst>
              <a:path w="382270" h="382270">
                <a:moveTo>
                  <a:pt x="190957" y="0"/>
                </a:moveTo>
                <a:lnTo>
                  <a:pt x="147225" y="5052"/>
                </a:lnTo>
                <a:lnTo>
                  <a:pt x="107052" y="19438"/>
                </a:lnTo>
                <a:lnTo>
                  <a:pt x="71593" y="42002"/>
                </a:lnTo>
                <a:lnTo>
                  <a:pt x="42003" y="71590"/>
                </a:lnTo>
                <a:lnTo>
                  <a:pt x="19438" y="107047"/>
                </a:lnTo>
                <a:lnTo>
                  <a:pt x="5049" y="147239"/>
                </a:lnTo>
                <a:lnTo>
                  <a:pt x="0" y="190944"/>
                </a:lnTo>
                <a:lnTo>
                  <a:pt x="5053" y="234679"/>
                </a:lnTo>
                <a:lnTo>
                  <a:pt x="19441" y="274852"/>
                </a:lnTo>
                <a:lnTo>
                  <a:pt x="42009" y="310308"/>
                </a:lnTo>
                <a:lnTo>
                  <a:pt x="71599" y="339894"/>
                </a:lnTo>
                <a:lnTo>
                  <a:pt x="107058" y="362455"/>
                </a:lnTo>
                <a:lnTo>
                  <a:pt x="147230" y="376838"/>
                </a:lnTo>
                <a:lnTo>
                  <a:pt x="190957" y="381889"/>
                </a:lnTo>
                <a:lnTo>
                  <a:pt x="234691" y="376837"/>
                </a:lnTo>
                <a:lnTo>
                  <a:pt x="274865" y="362453"/>
                </a:lnTo>
                <a:lnTo>
                  <a:pt x="310325" y="339890"/>
                </a:lnTo>
                <a:lnTo>
                  <a:pt x="320842" y="329374"/>
                </a:lnTo>
                <a:lnTo>
                  <a:pt x="190957" y="329374"/>
                </a:lnTo>
                <a:lnTo>
                  <a:pt x="147249" y="322305"/>
                </a:lnTo>
                <a:lnTo>
                  <a:pt x="109252" y="302629"/>
                </a:lnTo>
                <a:lnTo>
                  <a:pt x="79264" y="272645"/>
                </a:lnTo>
                <a:lnTo>
                  <a:pt x="59585" y="234650"/>
                </a:lnTo>
                <a:lnTo>
                  <a:pt x="52514" y="190944"/>
                </a:lnTo>
                <a:lnTo>
                  <a:pt x="59600" y="147209"/>
                </a:lnTo>
                <a:lnTo>
                  <a:pt x="79264" y="109248"/>
                </a:lnTo>
                <a:lnTo>
                  <a:pt x="109252" y="79267"/>
                </a:lnTo>
                <a:lnTo>
                  <a:pt x="147249" y="59595"/>
                </a:lnTo>
                <a:lnTo>
                  <a:pt x="190957" y="52527"/>
                </a:lnTo>
                <a:lnTo>
                  <a:pt x="320859" y="52527"/>
                </a:lnTo>
                <a:lnTo>
                  <a:pt x="310326" y="41994"/>
                </a:lnTo>
                <a:lnTo>
                  <a:pt x="274867" y="19433"/>
                </a:lnTo>
                <a:lnTo>
                  <a:pt x="234693" y="5050"/>
                </a:lnTo>
                <a:lnTo>
                  <a:pt x="190957" y="0"/>
                </a:lnTo>
                <a:close/>
              </a:path>
              <a:path w="382270" h="382270">
                <a:moveTo>
                  <a:pt x="320859" y="52527"/>
                </a:moveTo>
                <a:lnTo>
                  <a:pt x="190957" y="52527"/>
                </a:lnTo>
                <a:lnTo>
                  <a:pt x="234663" y="59595"/>
                </a:lnTo>
                <a:lnTo>
                  <a:pt x="272657" y="79267"/>
                </a:lnTo>
                <a:lnTo>
                  <a:pt x="302642" y="109248"/>
                </a:lnTo>
                <a:lnTo>
                  <a:pt x="322317" y="147239"/>
                </a:lnTo>
                <a:lnTo>
                  <a:pt x="329387" y="190944"/>
                </a:lnTo>
                <a:lnTo>
                  <a:pt x="322304" y="234679"/>
                </a:lnTo>
                <a:lnTo>
                  <a:pt x="302645" y="272645"/>
                </a:lnTo>
                <a:lnTo>
                  <a:pt x="272663" y="302629"/>
                </a:lnTo>
                <a:lnTo>
                  <a:pt x="234668" y="322305"/>
                </a:lnTo>
                <a:lnTo>
                  <a:pt x="190957" y="329374"/>
                </a:lnTo>
                <a:lnTo>
                  <a:pt x="320842" y="329374"/>
                </a:lnTo>
                <a:lnTo>
                  <a:pt x="339914" y="310303"/>
                </a:lnTo>
                <a:lnTo>
                  <a:pt x="362478" y="274847"/>
                </a:lnTo>
                <a:lnTo>
                  <a:pt x="376865" y="234650"/>
                </a:lnTo>
                <a:lnTo>
                  <a:pt x="381914" y="190944"/>
                </a:lnTo>
                <a:lnTo>
                  <a:pt x="376862" y="147209"/>
                </a:lnTo>
                <a:lnTo>
                  <a:pt x="362478" y="107036"/>
                </a:lnTo>
                <a:lnTo>
                  <a:pt x="339914" y="71580"/>
                </a:lnTo>
                <a:lnTo>
                  <a:pt x="320859" y="52527"/>
                </a:lnTo>
                <a:close/>
              </a:path>
            </a:pathLst>
          </a:custGeom>
          <a:solidFill>
            <a:srgbClr val="329FA9"/>
          </a:solidFill>
        </p:spPr>
        <p:txBody>
          <a:bodyPr wrap="square" lIns="0" tIns="0" rIns="0" bIns="0" rtlCol="0"/>
          <a:lstStyle/>
          <a:p>
            <a:endParaRPr sz="1266"/>
          </a:p>
        </p:txBody>
      </p:sp>
      <p:sp>
        <p:nvSpPr>
          <p:cNvPr id="62" name="object 62"/>
          <p:cNvSpPr/>
          <p:nvPr/>
        </p:nvSpPr>
        <p:spPr>
          <a:xfrm>
            <a:off x="9145256" y="2971157"/>
            <a:ext cx="693390" cy="634008"/>
          </a:xfrm>
          <a:custGeom>
            <a:avLst/>
            <a:gdLst/>
            <a:ahLst/>
            <a:cxnLst/>
            <a:rect l="l" t="t" r="r" b="b"/>
            <a:pathLst>
              <a:path w="986154" h="901700">
                <a:moveTo>
                  <a:pt x="102476" y="0"/>
                </a:moveTo>
                <a:lnTo>
                  <a:pt x="0" y="0"/>
                </a:lnTo>
                <a:lnTo>
                  <a:pt x="0" y="52527"/>
                </a:lnTo>
                <a:lnTo>
                  <a:pt x="102476" y="52527"/>
                </a:lnTo>
                <a:lnTo>
                  <a:pt x="139290" y="58800"/>
                </a:lnTo>
                <a:lnTo>
                  <a:pt x="159353" y="73167"/>
                </a:lnTo>
                <a:lnTo>
                  <a:pt x="167738" y="88949"/>
                </a:lnTo>
                <a:lnTo>
                  <a:pt x="169519" y="99466"/>
                </a:lnTo>
                <a:lnTo>
                  <a:pt x="169519" y="394195"/>
                </a:lnTo>
                <a:lnTo>
                  <a:pt x="137826" y="428926"/>
                </a:lnTo>
                <a:lnTo>
                  <a:pt x="111937" y="468362"/>
                </a:lnTo>
                <a:lnTo>
                  <a:pt x="92564" y="511833"/>
                </a:lnTo>
                <a:lnTo>
                  <a:pt x="80419" y="558670"/>
                </a:lnTo>
                <a:lnTo>
                  <a:pt x="76212" y="608203"/>
                </a:lnTo>
                <a:lnTo>
                  <a:pt x="80060" y="655739"/>
                </a:lnTo>
                <a:lnTo>
                  <a:pt x="91197" y="700855"/>
                </a:lnTo>
                <a:lnTo>
                  <a:pt x="109014" y="742943"/>
                </a:lnTo>
                <a:lnTo>
                  <a:pt x="132904" y="781393"/>
                </a:lnTo>
                <a:lnTo>
                  <a:pt x="162256" y="815598"/>
                </a:lnTo>
                <a:lnTo>
                  <a:pt x="196463" y="844949"/>
                </a:lnTo>
                <a:lnTo>
                  <a:pt x="234916" y="868837"/>
                </a:lnTo>
                <a:lnTo>
                  <a:pt x="277005" y="886653"/>
                </a:lnTo>
                <a:lnTo>
                  <a:pt x="322122" y="897789"/>
                </a:lnTo>
                <a:lnTo>
                  <a:pt x="369658" y="901636"/>
                </a:lnTo>
                <a:lnTo>
                  <a:pt x="417191" y="897789"/>
                </a:lnTo>
                <a:lnTo>
                  <a:pt x="462305" y="886653"/>
                </a:lnTo>
                <a:lnTo>
                  <a:pt x="504390" y="868837"/>
                </a:lnTo>
                <a:lnTo>
                  <a:pt x="536164" y="849096"/>
                </a:lnTo>
                <a:lnTo>
                  <a:pt x="369658" y="849096"/>
                </a:lnTo>
                <a:lnTo>
                  <a:pt x="321163" y="844193"/>
                </a:lnTo>
                <a:lnTo>
                  <a:pt x="275967" y="830135"/>
                </a:lnTo>
                <a:lnTo>
                  <a:pt x="235047" y="807898"/>
                </a:lnTo>
                <a:lnTo>
                  <a:pt x="199378" y="778457"/>
                </a:lnTo>
                <a:lnTo>
                  <a:pt x="169938" y="742789"/>
                </a:lnTo>
                <a:lnTo>
                  <a:pt x="147700" y="701869"/>
                </a:lnTo>
                <a:lnTo>
                  <a:pt x="133642" y="656673"/>
                </a:lnTo>
                <a:lnTo>
                  <a:pt x="128742" y="608203"/>
                </a:lnTo>
                <a:lnTo>
                  <a:pt x="133642" y="559685"/>
                </a:lnTo>
                <a:lnTo>
                  <a:pt x="147700" y="514491"/>
                </a:lnTo>
                <a:lnTo>
                  <a:pt x="169938" y="473571"/>
                </a:lnTo>
                <a:lnTo>
                  <a:pt x="199378" y="437902"/>
                </a:lnTo>
                <a:lnTo>
                  <a:pt x="235047" y="408460"/>
                </a:lnTo>
                <a:lnTo>
                  <a:pt x="275967" y="386221"/>
                </a:lnTo>
                <a:lnTo>
                  <a:pt x="321163" y="372161"/>
                </a:lnTo>
                <a:lnTo>
                  <a:pt x="369658" y="367258"/>
                </a:lnTo>
                <a:lnTo>
                  <a:pt x="535738" y="367258"/>
                </a:lnTo>
                <a:lnTo>
                  <a:pt x="516030" y="355003"/>
                </a:lnTo>
                <a:lnTo>
                  <a:pt x="222034" y="355003"/>
                </a:lnTo>
                <a:lnTo>
                  <a:pt x="222034" y="217233"/>
                </a:lnTo>
                <a:lnTo>
                  <a:pt x="304901" y="217233"/>
                </a:lnTo>
                <a:lnTo>
                  <a:pt x="798053" y="217220"/>
                </a:lnTo>
                <a:lnTo>
                  <a:pt x="801077" y="217017"/>
                </a:lnTo>
                <a:lnTo>
                  <a:pt x="805077" y="216854"/>
                </a:lnTo>
                <a:lnTo>
                  <a:pt x="894505" y="216854"/>
                </a:lnTo>
                <a:lnTo>
                  <a:pt x="887287" y="203331"/>
                </a:lnTo>
                <a:lnTo>
                  <a:pt x="873747" y="188150"/>
                </a:lnTo>
                <a:lnTo>
                  <a:pt x="850714" y="173457"/>
                </a:lnTo>
                <a:lnTo>
                  <a:pt x="827817" y="166408"/>
                </a:lnTo>
                <a:lnTo>
                  <a:pt x="811761" y="164706"/>
                </a:lnTo>
                <a:lnTo>
                  <a:pt x="222021" y="164706"/>
                </a:lnTo>
                <a:lnTo>
                  <a:pt x="222021" y="99466"/>
                </a:lnTo>
                <a:lnTo>
                  <a:pt x="216656" y="69410"/>
                </a:lnTo>
                <a:lnTo>
                  <a:pt x="197724" y="36831"/>
                </a:lnTo>
                <a:lnTo>
                  <a:pt x="161054" y="10703"/>
                </a:lnTo>
                <a:lnTo>
                  <a:pt x="102476" y="0"/>
                </a:lnTo>
                <a:close/>
              </a:path>
              <a:path w="986154" h="901700">
                <a:moveTo>
                  <a:pt x="857961" y="644156"/>
                </a:moveTo>
                <a:lnTo>
                  <a:pt x="857211" y="644156"/>
                </a:lnTo>
                <a:lnTo>
                  <a:pt x="807146" y="654288"/>
                </a:lnTo>
                <a:lnTo>
                  <a:pt x="766219" y="681904"/>
                </a:lnTo>
                <a:lnTo>
                  <a:pt x="738604" y="722830"/>
                </a:lnTo>
                <a:lnTo>
                  <a:pt x="728471" y="772896"/>
                </a:lnTo>
                <a:lnTo>
                  <a:pt x="738604" y="822967"/>
                </a:lnTo>
                <a:lnTo>
                  <a:pt x="766219" y="863893"/>
                </a:lnTo>
                <a:lnTo>
                  <a:pt x="807146" y="891506"/>
                </a:lnTo>
                <a:lnTo>
                  <a:pt x="857211" y="901636"/>
                </a:lnTo>
                <a:lnTo>
                  <a:pt x="907277" y="891506"/>
                </a:lnTo>
                <a:lnTo>
                  <a:pt x="948204" y="863893"/>
                </a:lnTo>
                <a:lnTo>
                  <a:pt x="958188" y="849096"/>
                </a:lnTo>
                <a:lnTo>
                  <a:pt x="857224" y="849096"/>
                </a:lnTo>
                <a:lnTo>
                  <a:pt x="827582" y="843099"/>
                </a:lnTo>
                <a:lnTo>
                  <a:pt x="803354" y="826754"/>
                </a:lnTo>
                <a:lnTo>
                  <a:pt x="787008" y="802526"/>
                </a:lnTo>
                <a:lnTo>
                  <a:pt x="781011" y="772883"/>
                </a:lnTo>
                <a:lnTo>
                  <a:pt x="787008" y="743241"/>
                </a:lnTo>
                <a:lnTo>
                  <a:pt x="803354" y="719013"/>
                </a:lnTo>
                <a:lnTo>
                  <a:pt x="827582" y="702667"/>
                </a:lnTo>
                <a:lnTo>
                  <a:pt x="857224" y="696671"/>
                </a:lnTo>
                <a:lnTo>
                  <a:pt x="959675" y="696671"/>
                </a:lnTo>
                <a:lnTo>
                  <a:pt x="941942" y="676214"/>
                </a:lnTo>
                <a:lnTo>
                  <a:pt x="911974" y="656564"/>
                </a:lnTo>
                <a:lnTo>
                  <a:pt x="911974" y="644271"/>
                </a:lnTo>
                <a:lnTo>
                  <a:pt x="858697" y="644258"/>
                </a:lnTo>
                <a:lnTo>
                  <a:pt x="857961" y="644156"/>
                </a:lnTo>
                <a:close/>
              </a:path>
              <a:path w="986154" h="901700">
                <a:moveTo>
                  <a:pt x="535738" y="367258"/>
                </a:moveTo>
                <a:lnTo>
                  <a:pt x="369658" y="367258"/>
                </a:lnTo>
                <a:lnTo>
                  <a:pt x="418146" y="372161"/>
                </a:lnTo>
                <a:lnTo>
                  <a:pt x="463337" y="386221"/>
                </a:lnTo>
                <a:lnTo>
                  <a:pt x="504255" y="408460"/>
                </a:lnTo>
                <a:lnTo>
                  <a:pt x="539923" y="437902"/>
                </a:lnTo>
                <a:lnTo>
                  <a:pt x="569364" y="473571"/>
                </a:lnTo>
                <a:lnTo>
                  <a:pt x="591602" y="514491"/>
                </a:lnTo>
                <a:lnTo>
                  <a:pt x="605661" y="559685"/>
                </a:lnTo>
                <a:lnTo>
                  <a:pt x="610562" y="608203"/>
                </a:lnTo>
                <a:lnTo>
                  <a:pt x="605661" y="656673"/>
                </a:lnTo>
                <a:lnTo>
                  <a:pt x="591602" y="701869"/>
                </a:lnTo>
                <a:lnTo>
                  <a:pt x="569364" y="742789"/>
                </a:lnTo>
                <a:lnTo>
                  <a:pt x="539923" y="778457"/>
                </a:lnTo>
                <a:lnTo>
                  <a:pt x="504255" y="807898"/>
                </a:lnTo>
                <a:lnTo>
                  <a:pt x="463337" y="830135"/>
                </a:lnTo>
                <a:lnTo>
                  <a:pt x="418146" y="844193"/>
                </a:lnTo>
                <a:lnTo>
                  <a:pt x="369658" y="849096"/>
                </a:lnTo>
                <a:lnTo>
                  <a:pt x="536164" y="849096"/>
                </a:lnTo>
                <a:lnTo>
                  <a:pt x="577043" y="815598"/>
                </a:lnTo>
                <a:lnTo>
                  <a:pt x="606393" y="781393"/>
                </a:lnTo>
                <a:lnTo>
                  <a:pt x="630280" y="742943"/>
                </a:lnTo>
                <a:lnTo>
                  <a:pt x="648096" y="700855"/>
                </a:lnTo>
                <a:lnTo>
                  <a:pt x="659232" y="655739"/>
                </a:lnTo>
                <a:lnTo>
                  <a:pt x="663079" y="608203"/>
                </a:lnTo>
                <a:lnTo>
                  <a:pt x="663079" y="607199"/>
                </a:lnTo>
                <a:lnTo>
                  <a:pt x="662927" y="606209"/>
                </a:lnTo>
                <a:lnTo>
                  <a:pt x="662927" y="605180"/>
                </a:lnTo>
                <a:lnTo>
                  <a:pt x="911974" y="605180"/>
                </a:lnTo>
                <a:lnTo>
                  <a:pt x="911974" y="552653"/>
                </a:lnTo>
                <a:lnTo>
                  <a:pt x="657656" y="552653"/>
                </a:lnTo>
                <a:lnTo>
                  <a:pt x="653848" y="535675"/>
                </a:lnTo>
                <a:lnTo>
                  <a:pt x="649047" y="519098"/>
                </a:lnTo>
                <a:lnTo>
                  <a:pt x="643306" y="502938"/>
                </a:lnTo>
                <a:lnTo>
                  <a:pt x="636676" y="487210"/>
                </a:lnTo>
                <a:lnTo>
                  <a:pt x="893593" y="487210"/>
                </a:lnTo>
                <a:lnTo>
                  <a:pt x="863472" y="457331"/>
                </a:lnTo>
                <a:lnTo>
                  <a:pt x="820570" y="439706"/>
                </a:lnTo>
                <a:lnTo>
                  <a:pt x="780986" y="434695"/>
                </a:lnTo>
                <a:lnTo>
                  <a:pt x="706996" y="434695"/>
                </a:lnTo>
                <a:lnTo>
                  <a:pt x="605751" y="434682"/>
                </a:lnTo>
                <a:lnTo>
                  <a:pt x="576419" y="400601"/>
                </a:lnTo>
                <a:lnTo>
                  <a:pt x="542293" y="371335"/>
                </a:lnTo>
                <a:lnTo>
                  <a:pt x="535738" y="367258"/>
                </a:lnTo>
                <a:close/>
              </a:path>
              <a:path w="986154" h="901700">
                <a:moveTo>
                  <a:pt x="959675" y="696671"/>
                </a:moveTo>
                <a:lnTo>
                  <a:pt x="857224" y="696671"/>
                </a:lnTo>
                <a:lnTo>
                  <a:pt x="886867" y="702667"/>
                </a:lnTo>
                <a:lnTo>
                  <a:pt x="911094" y="719013"/>
                </a:lnTo>
                <a:lnTo>
                  <a:pt x="927440" y="743241"/>
                </a:lnTo>
                <a:lnTo>
                  <a:pt x="933434" y="772896"/>
                </a:lnTo>
                <a:lnTo>
                  <a:pt x="927436" y="802526"/>
                </a:lnTo>
                <a:lnTo>
                  <a:pt x="911085" y="826754"/>
                </a:lnTo>
                <a:lnTo>
                  <a:pt x="886856" y="843099"/>
                </a:lnTo>
                <a:lnTo>
                  <a:pt x="857224" y="849096"/>
                </a:lnTo>
                <a:lnTo>
                  <a:pt x="958188" y="849096"/>
                </a:lnTo>
                <a:lnTo>
                  <a:pt x="975819" y="822967"/>
                </a:lnTo>
                <a:lnTo>
                  <a:pt x="985949" y="772883"/>
                </a:lnTo>
                <a:lnTo>
                  <a:pt x="980529" y="735937"/>
                </a:lnTo>
                <a:lnTo>
                  <a:pt x="965326" y="703191"/>
                </a:lnTo>
                <a:lnTo>
                  <a:pt x="959675" y="696671"/>
                </a:lnTo>
                <a:close/>
              </a:path>
              <a:path w="986154" h="901700">
                <a:moveTo>
                  <a:pt x="911974" y="605180"/>
                </a:moveTo>
                <a:lnTo>
                  <a:pt x="859447" y="605180"/>
                </a:lnTo>
                <a:lnTo>
                  <a:pt x="859447" y="644271"/>
                </a:lnTo>
                <a:lnTo>
                  <a:pt x="911974" y="644271"/>
                </a:lnTo>
                <a:lnTo>
                  <a:pt x="911974" y="605180"/>
                </a:lnTo>
                <a:close/>
              </a:path>
              <a:path w="986154" h="901700">
                <a:moveTo>
                  <a:pt x="893593" y="487210"/>
                </a:moveTo>
                <a:lnTo>
                  <a:pt x="780935" y="487210"/>
                </a:lnTo>
                <a:lnTo>
                  <a:pt x="796589" y="488458"/>
                </a:lnTo>
                <a:lnTo>
                  <a:pt x="823201" y="495398"/>
                </a:lnTo>
                <a:lnTo>
                  <a:pt x="848308" y="512934"/>
                </a:lnTo>
                <a:lnTo>
                  <a:pt x="859447" y="545973"/>
                </a:lnTo>
                <a:lnTo>
                  <a:pt x="859447" y="552653"/>
                </a:lnTo>
                <a:lnTo>
                  <a:pt x="911974" y="552653"/>
                </a:lnTo>
                <a:lnTo>
                  <a:pt x="911971" y="545973"/>
                </a:lnTo>
                <a:lnTo>
                  <a:pt x="897879" y="491461"/>
                </a:lnTo>
                <a:lnTo>
                  <a:pt x="893593" y="487210"/>
                </a:lnTo>
                <a:close/>
              </a:path>
              <a:path w="986154" h="901700">
                <a:moveTo>
                  <a:pt x="798053" y="217220"/>
                </a:moveTo>
                <a:lnTo>
                  <a:pt x="654507" y="217220"/>
                </a:lnTo>
                <a:lnTo>
                  <a:pt x="654507" y="434682"/>
                </a:lnTo>
                <a:lnTo>
                  <a:pt x="706996" y="434682"/>
                </a:lnTo>
                <a:lnTo>
                  <a:pt x="706996" y="217233"/>
                </a:lnTo>
                <a:lnTo>
                  <a:pt x="798053" y="217220"/>
                </a:lnTo>
                <a:close/>
              </a:path>
              <a:path w="986154" h="901700">
                <a:moveTo>
                  <a:pt x="304901" y="217233"/>
                </a:moveTo>
                <a:lnTo>
                  <a:pt x="252348" y="217233"/>
                </a:lnTo>
                <a:lnTo>
                  <a:pt x="252348" y="339394"/>
                </a:lnTo>
                <a:lnTo>
                  <a:pt x="244570" y="342960"/>
                </a:lnTo>
                <a:lnTo>
                  <a:pt x="236939" y="346765"/>
                </a:lnTo>
                <a:lnTo>
                  <a:pt x="229433" y="350787"/>
                </a:lnTo>
                <a:lnTo>
                  <a:pt x="222034" y="355003"/>
                </a:lnTo>
                <a:lnTo>
                  <a:pt x="516030" y="355003"/>
                </a:lnTo>
                <a:lnTo>
                  <a:pt x="503966" y="347500"/>
                </a:lnTo>
                <a:lnTo>
                  <a:pt x="462026" y="329713"/>
                </a:lnTo>
                <a:lnTo>
                  <a:pt x="431604" y="322186"/>
                </a:lnTo>
                <a:lnTo>
                  <a:pt x="304901" y="322186"/>
                </a:lnTo>
                <a:lnTo>
                  <a:pt x="304901" y="217233"/>
                </a:lnTo>
                <a:close/>
              </a:path>
              <a:path w="986154" h="901700">
                <a:moveTo>
                  <a:pt x="369671" y="314744"/>
                </a:moveTo>
                <a:lnTo>
                  <a:pt x="353087" y="315242"/>
                </a:lnTo>
                <a:lnTo>
                  <a:pt x="336757" y="316693"/>
                </a:lnTo>
                <a:lnTo>
                  <a:pt x="320692" y="319030"/>
                </a:lnTo>
                <a:lnTo>
                  <a:pt x="304901" y="322186"/>
                </a:lnTo>
                <a:lnTo>
                  <a:pt x="431604" y="322186"/>
                </a:lnTo>
                <a:lnTo>
                  <a:pt x="417064" y="318589"/>
                </a:lnTo>
                <a:lnTo>
                  <a:pt x="369671" y="314744"/>
                </a:lnTo>
                <a:close/>
              </a:path>
              <a:path w="986154" h="901700">
                <a:moveTo>
                  <a:pt x="894505" y="216854"/>
                </a:moveTo>
                <a:lnTo>
                  <a:pt x="805077" y="216854"/>
                </a:lnTo>
                <a:lnTo>
                  <a:pt x="814719" y="217474"/>
                </a:lnTo>
                <a:lnTo>
                  <a:pt x="827011" y="220485"/>
                </a:lnTo>
                <a:lnTo>
                  <a:pt x="851434" y="253935"/>
                </a:lnTo>
                <a:lnTo>
                  <a:pt x="852271" y="266598"/>
                </a:lnTo>
                <a:lnTo>
                  <a:pt x="904786" y="266598"/>
                </a:lnTo>
                <a:lnTo>
                  <a:pt x="902833" y="242623"/>
                </a:lnTo>
                <a:lnTo>
                  <a:pt x="896991" y="221511"/>
                </a:lnTo>
                <a:lnTo>
                  <a:pt x="894505" y="216854"/>
                </a:lnTo>
                <a:close/>
              </a:path>
              <a:path w="986154" h="901700">
                <a:moveTo>
                  <a:pt x="808578" y="164368"/>
                </a:moveTo>
                <a:lnTo>
                  <a:pt x="796518" y="164706"/>
                </a:lnTo>
                <a:lnTo>
                  <a:pt x="811761" y="164706"/>
                </a:lnTo>
                <a:lnTo>
                  <a:pt x="808578" y="164368"/>
                </a:lnTo>
                <a:close/>
              </a:path>
            </a:pathLst>
          </a:custGeom>
          <a:solidFill>
            <a:srgbClr val="329FA9"/>
          </a:solidFill>
        </p:spPr>
        <p:txBody>
          <a:bodyPr wrap="square" lIns="0" tIns="0" rIns="0" bIns="0" rtlCol="0"/>
          <a:lstStyle/>
          <a:p>
            <a:endParaRPr sz="1266"/>
          </a:p>
        </p:txBody>
      </p:sp>
      <p:sp>
        <p:nvSpPr>
          <p:cNvPr id="63" name="object 63"/>
          <p:cNvSpPr/>
          <p:nvPr/>
        </p:nvSpPr>
        <p:spPr>
          <a:xfrm>
            <a:off x="1979235" y="3614020"/>
            <a:ext cx="8233618" cy="0"/>
          </a:xfrm>
          <a:custGeom>
            <a:avLst/>
            <a:gdLst/>
            <a:ahLst/>
            <a:cxnLst/>
            <a:rect l="l" t="t" r="r" b="b"/>
            <a:pathLst>
              <a:path w="11710035">
                <a:moveTo>
                  <a:pt x="0" y="0"/>
                </a:moveTo>
                <a:lnTo>
                  <a:pt x="11709908" y="0"/>
                </a:lnTo>
              </a:path>
            </a:pathLst>
          </a:custGeom>
          <a:ln w="38100">
            <a:solidFill>
              <a:srgbClr val="329FA9"/>
            </a:solidFill>
          </a:ln>
        </p:spPr>
        <p:txBody>
          <a:bodyPr wrap="square" lIns="0" tIns="0" rIns="0" bIns="0" rtlCol="0"/>
          <a:lstStyle/>
          <a:p>
            <a:endParaRPr sz="1266"/>
          </a:p>
        </p:txBody>
      </p:sp>
      <p:sp>
        <p:nvSpPr>
          <p:cNvPr id="64" name="object 64"/>
          <p:cNvSpPr/>
          <p:nvPr/>
        </p:nvSpPr>
        <p:spPr>
          <a:xfrm>
            <a:off x="3849126" y="2971800"/>
            <a:ext cx="596949" cy="657224"/>
          </a:xfrm>
          <a:custGeom>
            <a:avLst/>
            <a:gdLst/>
            <a:ahLst/>
            <a:cxnLst/>
            <a:rect l="l" t="t" r="r" b="b"/>
            <a:pathLst>
              <a:path w="848995" h="934720">
                <a:moveTo>
                  <a:pt x="424294" y="0"/>
                </a:moveTo>
                <a:lnTo>
                  <a:pt x="368795" y="2539"/>
                </a:lnTo>
                <a:lnTo>
                  <a:pt x="317193" y="13969"/>
                </a:lnTo>
                <a:lnTo>
                  <a:pt x="270609" y="34289"/>
                </a:lnTo>
                <a:lnTo>
                  <a:pt x="230162" y="64769"/>
                </a:lnTo>
                <a:lnTo>
                  <a:pt x="203119" y="96519"/>
                </a:lnTo>
                <a:lnTo>
                  <a:pt x="181443" y="135889"/>
                </a:lnTo>
                <a:lnTo>
                  <a:pt x="165504" y="184149"/>
                </a:lnTo>
                <a:lnTo>
                  <a:pt x="155671" y="240029"/>
                </a:lnTo>
                <a:lnTo>
                  <a:pt x="152311" y="304799"/>
                </a:lnTo>
                <a:lnTo>
                  <a:pt x="151204" y="359409"/>
                </a:lnTo>
                <a:lnTo>
                  <a:pt x="147632" y="402589"/>
                </a:lnTo>
                <a:lnTo>
                  <a:pt x="131571" y="463549"/>
                </a:lnTo>
                <a:lnTo>
                  <a:pt x="100034" y="507999"/>
                </a:lnTo>
                <a:lnTo>
                  <a:pt x="47256" y="557529"/>
                </a:lnTo>
                <a:lnTo>
                  <a:pt x="42748" y="561340"/>
                </a:lnTo>
                <a:lnTo>
                  <a:pt x="42316" y="567690"/>
                </a:lnTo>
                <a:lnTo>
                  <a:pt x="46964" y="574040"/>
                </a:lnTo>
                <a:lnTo>
                  <a:pt x="48615" y="574040"/>
                </a:lnTo>
                <a:lnTo>
                  <a:pt x="92125" y="600710"/>
                </a:lnTo>
                <a:lnTo>
                  <a:pt x="61579" y="627379"/>
                </a:lnTo>
                <a:lnTo>
                  <a:pt x="35356" y="660399"/>
                </a:lnTo>
                <a:lnTo>
                  <a:pt x="9725" y="709929"/>
                </a:lnTo>
                <a:lnTo>
                  <a:pt x="0" y="760729"/>
                </a:lnTo>
                <a:lnTo>
                  <a:pt x="0" y="930910"/>
                </a:lnTo>
                <a:lnTo>
                  <a:pt x="4864" y="934719"/>
                </a:lnTo>
                <a:lnTo>
                  <a:pt x="843724" y="934719"/>
                </a:lnTo>
                <a:lnTo>
                  <a:pt x="848588" y="930910"/>
                </a:lnTo>
                <a:lnTo>
                  <a:pt x="848588" y="913129"/>
                </a:lnTo>
                <a:lnTo>
                  <a:pt x="21755" y="913129"/>
                </a:lnTo>
                <a:lnTo>
                  <a:pt x="21755" y="760729"/>
                </a:lnTo>
                <a:lnTo>
                  <a:pt x="30468" y="717549"/>
                </a:lnTo>
                <a:lnTo>
                  <a:pt x="53708" y="671829"/>
                </a:lnTo>
                <a:lnTo>
                  <a:pt x="86856" y="633729"/>
                </a:lnTo>
                <a:lnTo>
                  <a:pt x="124091" y="608329"/>
                </a:lnTo>
                <a:lnTo>
                  <a:pt x="170648" y="588010"/>
                </a:lnTo>
                <a:lnTo>
                  <a:pt x="113893" y="588010"/>
                </a:lnTo>
                <a:lnTo>
                  <a:pt x="72415" y="563879"/>
                </a:lnTo>
                <a:lnTo>
                  <a:pt x="97948" y="541019"/>
                </a:lnTo>
                <a:lnTo>
                  <a:pt x="119664" y="518159"/>
                </a:lnTo>
                <a:lnTo>
                  <a:pt x="151282" y="472439"/>
                </a:lnTo>
                <a:lnTo>
                  <a:pt x="169227" y="405129"/>
                </a:lnTo>
                <a:lnTo>
                  <a:pt x="172963" y="360679"/>
                </a:lnTo>
                <a:lnTo>
                  <a:pt x="174066" y="304799"/>
                </a:lnTo>
                <a:lnTo>
                  <a:pt x="177269" y="242569"/>
                </a:lnTo>
                <a:lnTo>
                  <a:pt x="186532" y="189229"/>
                </a:lnTo>
                <a:lnTo>
                  <a:pt x="201333" y="144779"/>
                </a:lnTo>
                <a:lnTo>
                  <a:pt x="221151" y="109219"/>
                </a:lnTo>
                <a:lnTo>
                  <a:pt x="281712" y="53339"/>
                </a:lnTo>
                <a:lnTo>
                  <a:pt x="324050" y="34289"/>
                </a:lnTo>
                <a:lnTo>
                  <a:pt x="371802" y="24129"/>
                </a:lnTo>
                <a:lnTo>
                  <a:pt x="424294" y="21589"/>
                </a:lnTo>
                <a:lnTo>
                  <a:pt x="548864" y="21589"/>
                </a:lnTo>
                <a:lnTo>
                  <a:pt x="531394" y="13969"/>
                </a:lnTo>
                <a:lnTo>
                  <a:pt x="479793" y="2539"/>
                </a:lnTo>
                <a:lnTo>
                  <a:pt x="424294" y="0"/>
                </a:lnTo>
                <a:close/>
              </a:path>
              <a:path w="848995" h="934720">
                <a:moveTo>
                  <a:pt x="680917" y="565149"/>
                </a:moveTo>
                <a:lnTo>
                  <a:pt x="625563" y="565149"/>
                </a:lnTo>
                <a:lnTo>
                  <a:pt x="724496" y="608329"/>
                </a:lnTo>
                <a:lnTo>
                  <a:pt x="743243" y="618490"/>
                </a:lnTo>
                <a:lnTo>
                  <a:pt x="779198" y="651510"/>
                </a:lnTo>
                <a:lnTo>
                  <a:pt x="808043" y="694690"/>
                </a:lnTo>
                <a:lnTo>
                  <a:pt x="824564" y="740410"/>
                </a:lnTo>
                <a:lnTo>
                  <a:pt x="826833" y="760729"/>
                </a:lnTo>
                <a:lnTo>
                  <a:pt x="826833" y="913129"/>
                </a:lnTo>
                <a:lnTo>
                  <a:pt x="848588" y="913129"/>
                </a:lnTo>
                <a:lnTo>
                  <a:pt x="848588" y="760729"/>
                </a:lnTo>
                <a:lnTo>
                  <a:pt x="846046" y="735329"/>
                </a:lnTo>
                <a:lnTo>
                  <a:pt x="827703" y="684529"/>
                </a:lnTo>
                <a:lnTo>
                  <a:pt x="800754" y="642619"/>
                </a:lnTo>
                <a:lnTo>
                  <a:pt x="772183" y="613410"/>
                </a:lnTo>
                <a:lnTo>
                  <a:pt x="756462" y="600710"/>
                </a:lnTo>
                <a:lnTo>
                  <a:pt x="777181" y="588010"/>
                </a:lnTo>
                <a:lnTo>
                  <a:pt x="733793" y="588010"/>
                </a:lnTo>
                <a:lnTo>
                  <a:pt x="680917" y="565149"/>
                </a:lnTo>
                <a:close/>
              </a:path>
              <a:path w="848995" h="934720">
                <a:moveTo>
                  <a:pt x="734923" y="728979"/>
                </a:moveTo>
                <a:lnTo>
                  <a:pt x="531050" y="728979"/>
                </a:lnTo>
                <a:lnTo>
                  <a:pt x="525843" y="730249"/>
                </a:lnTo>
                <a:lnTo>
                  <a:pt x="522122" y="734060"/>
                </a:lnTo>
                <a:lnTo>
                  <a:pt x="522211" y="821689"/>
                </a:lnTo>
                <a:lnTo>
                  <a:pt x="527075" y="826769"/>
                </a:lnTo>
                <a:lnTo>
                  <a:pt x="734923" y="826769"/>
                </a:lnTo>
                <a:lnTo>
                  <a:pt x="739800" y="821689"/>
                </a:lnTo>
                <a:lnTo>
                  <a:pt x="739800" y="805179"/>
                </a:lnTo>
                <a:lnTo>
                  <a:pt x="543966" y="805179"/>
                </a:lnTo>
                <a:lnTo>
                  <a:pt x="543966" y="750569"/>
                </a:lnTo>
                <a:lnTo>
                  <a:pt x="739800" y="750569"/>
                </a:lnTo>
                <a:lnTo>
                  <a:pt x="739800" y="734060"/>
                </a:lnTo>
                <a:lnTo>
                  <a:pt x="734923" y="728979"/>
                </a:lnTo>
                <a:close/>
              </a:path>
              <a:path w="848995" h="934720">
                <a:moveTo>
                  <a:pt x="739800" y="750569"/>
                </a:moveTo>
                <a:lnTo>
                  <a:pt x="718032" y="750569"/>
                </a:lnTo>
                <a:lnTo>
                  <a:pt x="718032" y="805179"/>
                </a:lnTo>
                <a:lnTo>
                  <a:pt x="739800" y="805179"/>
                </a:lnTo>
                <a:lnTo>
                  <a:pt x="739800" y="750569"/>
                </a:lnTo>
                <a:close/>
              </a:path>
              <a:path w="848995" h="934720">
                <a:moveTo>
                  <a:pt x="252217" y="565149"/>
                </a:moveTo>
                <a:lnTo>
                  <a:pt x="223024" y="565149"/>
                </a:lnTo>
                <a:lnTo>
                  <a:pt x="318223" y="670560"/>
                </a:lnTo>
                <a:lnTo>
                  <a:pt x="322198" y="675640"/>
                </a:lnTo>
                <a:lnTo>
                  <a:pt x="329069" y="675640"/>
                </a:lnTo>
                <a:lnTo>
                  <a:pt x="333921" y="670560"/>
                </a:lnTo>
                <a:lnTo>
                  <a:pt x="334238" y="670560"/>
                </a:lnTo>
                <a:lnTo>
                  <a:pt x="355564" y="646429"/>
                </a:lnTo>
                <a:lnTo>
                  <a:pt x="326377" y="646429"/>
                </a:lnTo>
                <a:lnTo>
                  <a:pt x="252217" y="565149"/>
                </a:lnTo>
                <a:close/>
              </a:path>
              <a:path w="848995" h="934720">
                <a:moveTo>
                  <a:pt x="469351" y="586740"/>
                </a:moveTo>
                <a:lnTo>
                  <a:pt x="440270" y="586740"/>
                </a:lnTo>
                <a:lnTo>
                  <a:pt x="514045" y="670560"/>
                </a:lnTo>
                <a:lnTo>
                  <a:pt x="518020" y="675640"/>
                </a:lnTo>
                <a:lnTo>
                  <a:pt x="524903" y="675640"/>
                </a:lnTo>
                <a:lnTo>
                  <a:pt x="529742" y="670560"/>
                </a:lnTo>
                <a:lnTo>
                  <a:pt x="530072" y="670560"/>
                </a:lnTo>
                <a:lnTo>
                  <a:pt x="551932" y="646429"/>
                </a:lnTo>
                <a:lnTo>
                  <a:pt x="522211" y="646429"/>
                </a:lnTo>
                <a:lnTo>
                  <a:pt x="469351" y="586740"/>
                </a:lnTo>
                <a:close/>
              </a:path>
              <a:path w="848995" h="934720">
                <a:moveTo>
                  <a:pt x="342773" y="525779"/>
                </a:moveTo>
                <a:lnTo>
                  <a:pt x="313461" y="525779"/>
                </a:lnTo>
                <a:lnTo>
                  <a:pt x="329834" y="543560"/>
                </a:lnTo>
                <a:lnTo>
                  <a:pt x="347232" y="558799"/>
                </a:lnTo>
                <a:lnTo>
                  <a:pt x="365594" y="571499"/>
                </a:lnTo>
                <a:lnTo>
                  <a:pt x="384860" y="580390"/>
                </a:lnTo>
                <a:lnTo>
                  <a:pt x="326377" y="646429"/>
                </a:lnTo>
                <a:lnTo>
                  <a:pt x="355564" y="646429"/>
                </a:lnTo>
                <a:lnTo>
                  <a:pt x="408317" y="586740"/>
                </a:lnTo>
                <a:lnTo>
                  <a:pt x="469351" y="586740"/>
                </a:lnTo>
                <a:lnTo>
                  <a:pt x="463727" y="580390"/>
                </a:lnTo>
                <a:lnTo>
                  <a:pt x="482993" y="571499"/>
                </a:lnTo>
                <a:lnTo>
                  <a:pt x="492175" y="565149"/>
                </a:lnTo>
                <a:lnTo>
                  <a:pt x="424294" y="565149"/>
                </a:lnTo>
                <a:lnTo>
                  <a:pt x="396031" y="561340"/>
                </a:lnTo>
                <a:lnTo>
                  <a:pt x="368728" y="547369"/>
                </a:lnTo>
                <a:lnTo>
                  <a:pt x="342773" y="525779"/>
                </a:lnTo>
                <a:close/>
              </a:path>
              <a:path w="848995" h="934720">
                <a:moveTo>
                  <a:pt x="589854" y="525779"/>
                </a:moveTo>
                <a:lnTo>
                  <a:pt x="535127" y="525779"/>
                </a:lnTo>
                <a:lnTo>
                  <a:pt x="604151" y="554990"/>
                </a:lnTo>
                <a:lnTo>
                  <a:pt x="522211" y="646429"/>
                </a:lnTo>
                <a:lnTo>
                  <a:pt x="551932" y="646429"/>
                </a:lnTo>
                <a:lnTo>
                  <a:pt x="625563" y="565149"/>
                </a:lnTo>
                <a:lnTo>
                  <a:pt x="680917" y="565149"/>
                </a:lnTo>
                <a:lnTo>
                  <a:pt x="589854" y="525779"/>
                </a:lnTo>
                <a:close/>
              </a:path>
              <a:path w="848995" h="934720">
                <a:moveTo>
                  <a:pt x="293738" y="184149"/>
                </a:moveTo>
                <a:lnTo>
                  <a:pt x="259011" y="205739"/>
                </a:lnTo>
                <a:lnTo>
                  <a:pt x="239185" y="259079"/>
                </a:lnTo>
                <a:lnTo>
                  <a:pt x="228244" y="314959"/>
                </a:lnTo>
                <a:lnTo>
                  <a:pt x="228244" y="316229"/>
                </a:lnTo>
                <a:lnTo>
                  <a:pt x="240650" y="373379"/>
                </a:lnTo>
                <a:lnTo>
                  <a:pt x="256830" y="422909"/>
                </a:lnTo>
                <a:lnTo>
                  <a:pt x="276675" y="468629"/>
                </a:lnTo>
                <a:lnTo>
                  <a:pt x="299859" y="507999"/>
                </a:lnTo>
                <a:lnTo>
                  <a:pt x="114795" y="588010"/>
                </a:lnTo>
                <a:lnTo>
                  <a:pt x="170648" y="588010"/>
                </a:lnTo>
                <a:lnTo>
                  <a:pt x="223024" y="565149"/>
                </a:lnTo>
                <a:lnTo>
                  <a:pt x="252217" y="565149"/>
                </a:lnTo>
                <a:lnTo>
                  <a:pt x="244106" y="556260"/>
                </a:lnTo>
                <a:lnTo>
                  <a:pt x="313461" y="525779"/>
                </a:lnTo>
                <a:lnTo>
                  <a:pt x="342773" y="525779"/>
                </a:lnTo>
                <a:lnTo>
                  <a:pt x="318554" y="496569"/>
                </a:lnTo>
                <a:lnTo>
                  <a:pt x="296833" y="459739"/>
                </a:lnTo>
                <a:lnTo>
                  <a:pt x="277998" y="417829"/>
                </a:lnTo>
                <a:lnTo>
                  <a:pt x="262441" y="368299"/>
                </a:lnTo>
                <a:lnTo>
                  <a:pt x="250558" y="314959"/>
                </a:lnTo>
                <a:lnTo>
                  <a:pt x="255575" y="287019"/>
                </a:lnTo>
                <a:lnTo>
                  <a:pt x="265829" y="243839"/>
                </a:lnTo>
                <a:lnTo>
                  <a:pt x="286461" y="207009"/>
                </a:lnTo>
                <a:lnTo>
                  <a:pt x="388982" y="207009"/>
                </a:lnTo>
                <a:lnTo>
                  <a:pt x="359654" y="199389"/>
                </a:lnTo>
                <a:lnTo>
                  <a:pt x="325670" y="189229"/>
                </a:lnTo>
                <a:lnTo>
                  <a:pt x="293738" y="184149"/>
                </a:lnTo>
                <a:close/>
              </a:path>
              <a:path w="848995" h="934720">
                <a:moveTo>
                  <a:pt x="548864" y="21589"/>
                </a:moveTo>
                <a:lnTo>
                  <a:pt x="424294" y="21589"/>
                </a:lnTo>
                <a:lnTo>
                  <a:pt x="476785" y="24129"/>
                </a:lnTo>
                <a:lnTo>
                  <a:pt x="524538" y="34289"/>
                </a:lnTo>
                <a:lnTo>
                  <a:pt x="566876" y="53339"/>
                </a:lnTo>
                <a:lnTo>
                  <a:pt x="603122" y="80009"/>
                </a:lnTo>
                <a:lnTo>
                  <a:pt x="647254" y="144779"/>
                </a:lnTo>
                <a:lnTo>
                  <a:pt x="662056" y="189229"/>
                </a:lnTo>
                <a:lnTo>
                  <a:pt x="671318" y="242569"/>
                </a:lnTo>
                <a:lnTo>
                  <a:pt x="674522" y="304799"/>
                </a:lnTo>
                <a:lnTo>
                  <a:pt x="675624" y="360679"/>
                </a:lnTo>
                <a:lnTo>
                  <a:pt x="679361" y="405129"/>
                </a:lnTo>
                <a:lnTo>
                  <a:pt x="697306" y="472439"/>
                </a:lnTo>
                <a:lnTo>
                  <a:pt x="728924" y="518159"/>
                </a:lnTo>
                <a:lnTo>
                  <a:pt x="776173" y="563879"/>
                </a:lnTo>
                <a:lnTo>
                  <a:pt x="734694" y="588010"/>
                </a:lnTo>
                <a:lnTo>
                  <a:pt x="777181" y="588010"/>
                </a:lnTo>
                <a:lnTo>
                  <a:pt x="799972" y="574040"/>
                </a:lnTo>
                <a:lnTo>
                  <a:pt x="805040" y="571499"/>
                </a:lnTo>
                <a:lnTo>
                  <a:pt x="806538" y="565149"/>
                </a:lnTo>
                <a:lnTo>
                  <a:pt x="802766" y="558799"/>
                </a:lnTo>
                <a:lnTo>
                  <a:pt x="802106" y="557529"/>
                </a:lnTo>
                <a:lnTo>
                  <a:pt x="771941" y="530860"/>
                </a:lnTo>
                <a:lnTo>
                  <a:pt x="730476" y="486409"/>
                </a:lnTo>
                <a:lnTo>
                  <a:pt x="707373" y="436879"/>
                </a:lnTo>
                <a:lnTo>
                  <a:pt x="697383" y="359409"/>
                </a:lnTo>
                <a:lnTo>
                  <a:pt x="696277" y="304799"/>
                </a:lnTo>
                <a:lnTo>
                  <a:pt x="692917" y="240029"/>
                </a:lnTo>
                <a:lnTo>
                  <a:pt x="683083" y="184149"/>
                </a:lnTo>
                <a:lnTo>
                  <a:pt x="667144" y="135889"/>
                </a:lnTo>
                <a:lnTo>
                  <a:pt x="645469" y="96519"/>
                </a:lnTo>
                <a:lnTo>
                  <a:pt x="618426" y="64769"/>
                </a:lnTo>
                <a:lnTo>
                  <a:pt x="577979" y="34289"/>
                </a:lnTo>
                <a:lnTo>
                  <a:pt x="548864" y="21589"/>
                </a:lnTo>
                <a:close/>
              </a:path>
              <a:path w="848995" h="934720">
                <a:moveTo>
                  <a:pt x="582901" y="198119"/>
                </a:moveTo>
                <a:lnTo>
                  <a:pt x="553148" y="198119"/>
                </a:lnTo>
                <a:lnTo>
                  <a:pt x="573955" y="222249"/>
                </a:lnTo>
                <a:lnTo>
                  <a:pt x="586647" y="251459"/>
                </a:lnTo>
                <a:lnTo>
                  <a:pt x="593810" y="283209"/>
                </a:lnTo>
                <a:lnTo>
                  <a:pt x="598030" y="314959"/>
                </a:lnTo>
                <a:lnTo>
                  <a:pt x="586168" y="368299"/>
                </a:lnTo>
                <a:lnTo>
                  <a:pt x="570618" y="417829"/>
                </a:lnTo>
                <a:lnTo>
                  <a:pt x="551776" y="459739"/>
                </a:lnTo>
                <a:lnTo>
                  <a:pt x="530034" y="496569"/>
                </a:lnTo>
                <a:lnTo>
                  <a:pt x="479874" y="547369"/>
                </a:lnTo>
                <a:lnTo>
                  <a:pt x="424294" y="565149"/>
                </a:lnTo>
                <a:lnTo>
                  <a:pt x="492175" y="565149"/>
                </a:lnTo>
                <a:lnTo>
                  <a:pt x="501356" y="558799"/>
                </a:lnTo>
                <a:lnTo>
                  <a:pt x="518754" y="543560"/>
                </a:lnTo>
                <a:lnTo>
                  <a:pt x="535127" y="525779"/>
                </a:lnTo>
                <a:lnTo>
                  <a:pt x="589854" y="525779"/>
                </a:lnTo>
                <a:lnTo>
                  <a:pt x="548728" y="507999"/>
                </a:lnTo>
                <a:lnTo>
                  <a:pt x="571916" y="468629"/>
                </a:lnTo>
                <a:lnTo>
                  <a:pt x="591767" y="422909"/>
                </a:lnTo>
                <a:lnTo>
                  <a:pt x="607948" y="372109"/>
                </a:lnTo>
                <a:lnTo>
                  <a:pt x="620128" y="317499"/>
                </a:lnTo>
                <a:lnTo>
                  <a:pt x="620267" y="316229"/>
                </a:lnTo>
                <a:lnTo>
                  <a:pt x="620267" y="314959"/>
                </a:lnTo>
                <a:lnTo>
                  <a:pt x="615655" y="278129"/>
                </a:lnTo>
                <a:lnTo>
                  <a:pt x="607061" y="241299"/>
                </a:lnTo>
                <a:lnTo>
                  <a:pt x="590212" y="205739"/>
                </a:lnTo>
                <a:lnTo>
                  <a:pt x="582901" y="198119"/>
                </a:lnTo>
                <a:close/>
              </a:path>
              <a:path w="848995" h="934720">
                <a:moveTo>
                  <a:pt x="388982" y="207009"/>
                </a:moveTo>
                <a:lnTo>
                  <a:pt x="293738" y="207009"/>
                </a:lnTo>
                <a:lnTo>
                  <a:pt x="320355" y="210819"/>
                </a:lnTo>
                <a:lnTo>
                  <a:pt x="353350" y="220979"/>
                </a:lnTo>
                <a:lnTo>
                  <a:pt x="394449" y="231139"/>
                </a:lnTo>
                <a:lnTo>
                  <a:pt x="445376" y="238759"/>
                </a:lnTo>
                <a:lnTo>
                  <a:pt x="446049" y="238759"/>
                </a:lnTo>
                <a:lnTo>
                  <a:pt x="468943" y="236219"/>
                </a:lnTo>
                <a:lnTo>
                  <a:pt x="494212" y="228599"/>
                </a:lnTo>
                <a:lnTo>
                  <a:pt x="519378" y="217169"/>
                </a:lnTo>
                <a:lnTo>
                  <a:pt x="446049" y="217169"/>
                </a:lnTo>
                <a:lnTo>
                  <a:pt x="398758" y="209549"/>
                </a:lnTo>
                <a:lnTo>
                  <a:pt x="388982" y="207009"/>
                </a:lnTo>
                <a:close/>
              </a:path>
              <a:path w="848995" h="934720">
                <a:moveTo>
                  <a:pt x="558901" y="173989"/>
                </a:moveTo>
                <a:lnTo>
                  <a:pt x="551980" y="173989"/>
                </a:lnTo>
                <a:lnTo>
                  <a:pt x="550227" y="175259"/>
                </a:lnTo>
                <a:lnTo>
                  <a:pt x="548728" y="175259"/>
                </a:lnTo>
                <a:lnTo>
                  <a:pt x="517172" y="195579"/>
                </a:lnTo>
                <a:lnTo>
                  <a:pt x="490073" y="208279"/>
                </a:lnTo>
                <a:lnTo>
                  <a:pt x="466804" y="214629"/>
                </a:lnTo>
                <a:lnTo>
                  <a:pt x="446735" y="217169"/>
                </a:lnTo>
                <a:lnTo>
                  <a:pt x="519378" y="217169"/>
                </a:lnTo>
                <a:lnTo>
                  <a:pt x="522174" y="215899"/>
                </a:lnTo>
                <a:lnTo>
                  <a:pt x="553148" y="198119"/>
                </a:lnTo>
                <a:lnTo>
                  <a:pt x="582901" y="198119"/>
                </a:lnTo>
                <a:lnTo>
                  <a:pt x="560971" y="175259"/>
                </a:lnTo>
                <a:lnTo>
                  <a:pt x="558901" y="173989"/>
                </a:lnTo>
                <a:close/>
              </a:path>
            </a:pathLst>
          </a:custGeom>
          <a:solidFill>
            <a:srgbClr val="EB7FFC"/>
          </a:solidFill>
        </p:spPr>
        <p:txBody>
          <a:bodyPr wrap="square" lIns="0" tIns="0" rIns="0" bIns="0" rtlCol="0"/>
          <a:lstStyle/>
          <a:p>
            <a:endParaRPr sz="1266" dirty="0"/>
          </a:p>
        </p:txBody>
      </p:sp>
      <p:sp>
        <p:nvSpPr>
          <p:cNvPr id="65" name="object 65"/>
          <p:cNvSpPr txBox="1">
            <a:spLocks noGrp="1"/>
          </p:cNvSpPr>
          <p:nvPr>
            <p:ph type="ftr" sz="quarter" idx="5"/>
          </p:nvPr>
        </p:nvSpPr>
        <p:spPr>
          <a:xfrm>
            <a:off x="1574135" y="9023205"/>
            <a:ext cx="4720590" cy="283845"/>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53"/>
              </a:spcBef>
            </a:pPr>
            <a:r>
              <a:rPr lang="en-US" spc="-90">
                <a:solidFill>
                  <a:srgbClr val="5C2E82"/>
                </a:solidFill>
              </a:rPr>
              <a:t>HEALTHCARE </a:t>
            </a:r>
            <a:r>
              <a:rPr lang="en-US" spc="-120">
                <a:solidFill>
                  <a:srgbClr val="5C2E82"/>
                </a:solidFill>
              </a:rPr>
              <a:t>CAREER </a:t>
            </a:r>
            <a:r>
              <a:rPr lang="en-US" spc="-75">
                <a:solidFill>
                  <a:srgbClr val="5C2E82"/>
                </a:solidFill>
              </a:rPr>
              <a:t>ADVANCEMENT</a:t>
            </a:r>
            <a:r>
              <a:rPr lang="en-US" spc="-30">
                <a:solidFill>
                  <a:srgbClr val="5C2E82"/>
                </a:solidFill>
              </a:rPr>
              <a:t> </a:t>
            </a:r>
            <a:r>
              <a:rPr lang="en-US" spc="-65">
                <a:solidFill>
                  <a:srgbClr val="5C2E82"/>
                </a:solidFill>
              </a:rPr>
              <a:t>PROGRAM</a:t>
            </a:r>
            <a:endParaRPr spc="-46" dirty="0"/>
          </a:p>
        </p:txBody>
      </p:sp>
      <p:sp>
        <p:nvSpPr>
          <p:cNvPr id="66" name="object 66"/>
          <p:cNvSpPr txBox="1">
            <a:spLocks noGrp="1"/>
          </p:cNvSpPr>
          <p:nvPr>
            <p:ph type="dt" sz="half" idx="6"/>
          </p:nvPr>
        </p:nvSpPr>
        <p:spPr>
          <a:xfrm>
            <a:off x="11444134" y="9021368"/>
            <a:ext cx="1236345" cy="276859"/>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32"/>
              </a:spcBef>
            </a:pPr>
            <a:r>
              <a:rPr lang="en-US" spc="-80">
                <a:solidFill>
                  <a:srgbClr val="5C2E82"/>
                </a:solidFill>
              </a:rPr>
              <a:t>MAY </a:t>
            </a:r>
            <a:r>
              <a:rPr lang="en-US" spc="-135">
                <a:solidFill>
                  <a:srgbClr val="5C2E82"/>
                </a:solidFill>
              </a:rPr>
              <a:t>31,</a:t>
            </a:r>
            <a:r>
              <a:rPr lang="en-US" spc="-80">
                <a:solidFill>
                  <a:srgbClr val="5C2E82"/>
                </a:solidFill>
              </a:rPr>
              <a:t> </a:t>
            </a:r>
            <a:r>
              <a:rPr lang="en-US">
                <a:solidFill>
                  <a:srgbClr val="5C2E82"/>
                </a:solidFill>
              </a:rPr>
              <a:t>2018</a:t>
            </a:r>
            <a:endParaRPr dirty="0"/>
          </a:p>
        </p:txBody>
      </p:sp>
    </p:spTree>
    <p:extLst>
      <p:ext uri="{BB962C8B-B14F-4D97-AF65-F5344CB8AC3E}">
        <p14:creationId xmlns:p14="http://schemas.microsoft.com/office/powerpoint/2010/main" val="267032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41873" y="500775"/>
            <a:ext cx="4004408" cy="441764"/>
          </a:xfrm>
          <a:prstGeom prst="rect">
            <a:avLst/>
          </a:prstGeom>
        </p:spPr>
        <p:txBody>
          <a:bodyPr vert="horz" wrap="square" lIns="0" tIns="8930" rIns="0" bIns="0" rtlCol="0">
            <a:spAutoFit/>
          </a:bodyPr>
          <a:lstStyle/>
          <a:p>
            <a:pPr marL="8929">
              <a:spcBef>
                <a:spcPts val="70"/>
              </a:spcBef>
            </a:pPr>
            <a:r>
              <a:rPr sz="2812" i="1" spc="-46" dirty="0">
                <a:solidFill>
                  <a:srgbClr val="FABF2E"/>
                </a:solidFill>
                <a:latin typeface="Arial" panose="020B0604020202020204" pitchFamily="34" charset="0"/>
                <a:cs typeface="Arial" panose="020B0604020202020204" pitchFamily="34" charset="0"/>
              </a:rPr>
              <a:t>Mentorship </a:t>
            </a:r>
            <a:r>
              <a:rPr sz="2812" i="1" spc="-21" dirty="0">
                <a:solidFill>
                  <a:srgbClr val="FABF2E"/>
                </a:solidFill>
                <a:latin typeface="Arial" panose="020B0604020202020204" pitchFamily="34" charset="0"/>
                <a:cs typeface="Arial" panose="020B0604020202020204" pitchFamily="34" charset="0"/>
              </a:rPr>
              <a:t>in</a:t>
            </a:r>
            <a:r>
              <a:rPr sz="2812" i="1" spc="-380" dirty="0">
                <a:solidFill>
                  <a:srgbClr val="FABF2E"/>
                </a:solidFill>
                <a:latin typeface="Arial" panose="020B0604020202020204" pitchFamily="34" charset="0"/>
                <a:cs typeface="Arial" panose="020B0604020202020204" pitchFamily="34" charset="0"/>
              </a:rPr>
              <a:t> </a:t>
            </a:r>
            <a:r>
              <a:rPr sz="2812" i="1" spc="-88" dirty="0">
                <a:solidFill>
                  <a:srgbClr val="FABF2E"/>
                </a:solidFill>
                <a:latin typeface="Arial" panose="020B0604020202020204" pitchFamily="34" charset="0"/>
                <a:cs typeface="Arial" panose="020B0604020202020204" pitchFamily="34" charset="0"/>
              </a:rPr>
              <a:t>Healthcare</a:t>
            </a:r>
            <a:endParaRPr sz="2812" dirty="0">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xfrm>
            <a:off x="3533066" y="955476"/>
            <a:ext cx="5126086" cy="701514"/>
          </a:xfrm>
          <a:prstGeom prst="rect">
            <a:avLst/>
          </a:prstGeom>
        </p:spPr>
        <p:txBody>
          <a:bodyPr vert="horz" wrap="square" lIns="0" tIns="8930" rIns="0" bIns="0" rtlCol="0" anchor="ctr">
            <a:spAutoFit/>
          </a:bodyPr>
          <a:lstStyle/>
          <a:p>
            <a:pPr marL="8929">
              <a:lnSpc>
                <a:spcPct val="100000"/>
              </a:lnSpc>
              <a:spcBef>
                <a:spcPts val="70"/>
              </a:spcBef>
            </a:pPr>
            <a:r>
              <a:rPr sz="4500" spc="-172" dirty="0"/>
              <a:t>Traditional</a:t>
            </a:r>
            <a:r>
              <a:rPr sz="4500" spc="-309" dirty="0"/>
              <a:t> </a:t>
            </a:r>
            <a:r>
              <a:rPr sz="4500" spc="-239" dirty="0"/>
              <a:t>Elements</a:t>
            </a:r>
            <a:endParaRPr sz="4500" dirty="0"/>
          </a:p>
        </p:txBody>
      </p:sp>
      <p:sp>
        <p:nvSpPr>
          <p:cNvPr id="4" name="object 4"/>
          <p:cNvSpPr/>
          <p:nvPr/>
        </p:nvSpPr>
        <p:spPr>
          <a:xfrm>
            <a:off x="1765102" y="6155055"/>
            <a:ext cx="8661797" cy="0"/>
          </a:xfrm>
          <a:custGeom>
            <a:avLst/>
            <a:gdLst/>
            <a:ahLst/>
            <a:cxnLst/>
            <a:rect l="l" t="t" r="r" b="b"/>
            <a:pathLst>
              <a:path w="12319000">
                <a:moveTo>
                  <a:pt x="0" y="0"/>
                </a:moveTo>
                <a:lnTo>
                  <a:pt x="12319000" y="0"/>
                </a:lnTo>
              </a:path>
            </a:pathLst>
          </a:custGeom>
          <a:ln w="12700">
            <a:solidFill>
              <a:srgbClr val="FFFFFF"/>
            </a:solidFill>
          </a:ln>
        </p:spPr>
        <p:txBody>
          <a:bodyPr wrap="square" lIns="0" tIns="0" rIns="0" bIns="0" rtlCol="0"/>
          <a:lstStyle/>
          <a:p>
            <a:endParaRPr sz="1266"/>
          </a:p>
        </p:txBody>
      </p:sp>
      <p:sp>
        <p:nvSpPr>
          <p:cNvPr id="5" name="object 5"/>
          <p:cNvSpPr/>
          <p:nvPr/>
        </p:nvSpPr>
        <p:spPr>
          <a:xfrm>
            <a:off x="1854794" y="6468241"/>
            <a:ext cx="893" cy="57150"/>
          </a:xfrm>
          <a:custGeom>
            <a:avLst/>
            <a:gdLst/>
            <a:ahLst/>
            <a:cxnLst/>
            <a:rect l="l" t="t" r="r" b="b"/>
            <a:pathLst>
              <a:path w="1270" h="81279">
                <a:moveTo>
                  <a:pt x="0" y="81280"/>
                </a:moveTo>
                <a:lnTo>
                  <a:pt x="652" y="81280"/>
                </a:lnTo>
                <a:lnTo>
                  <a:pt x="652" y="0"/>
                </a:lnTo>
                <a:lnTo>
                  <a:pt x="0" y="0"/>
                </a:lnTo>
                <a:lnTo>
                  <a:pt x="0" y="81280"/>
                </a:lnTo>
                <a:close/>
              </a:path>
            </a:pathLst>
          </a:custGeom>
          <a:solidFill>
            <a:srgbClr val="BAB1D5"/>
          </a:solidFill>
        </p:spPr>
        <p:txBody>
          <a:bodyPr wrap="square" lIns="0" tIns="0" rIns="0" bIns="0" rtlCol="0"/>
          <a:lstStyle/>
          <a:p>
            <a:endParaRPr sz="1266"/>
          </a:p>
        </p:txBody>
      </p:sp>
      <p:sp>
        <p:nvSpPr>
          <p:cNvPr id="6" name="object 6"/>
          <p:cNvSpPr/>
          <p:nvPr/>
        </p:nvSpPr>
        <p:spPr>
          <a:xfrm>
            <a:off x="1854794" y="6451721"/>
            <a:ext cx="129927" cy="0"/>
          </a:xfrm>
          <a:custGeom>
            <a:avLst/>
            <a:gdLst/>
            <a:ahLst/>
            <a:cxnLst/>
            <a:rect l="l" t="t" r="r" b="b"/>
            <a:pathLst>
              <a:path w="184784">
                <a:moveTo>
                  <a:pt x="0" y="0"/>
                </a:moveTo>
                <a:lnTo>
                  <a:pt x="184302" y="0"/>
                </a:lnTo>
              </a:path>
            </a:pathLst>
          </a:custGeom>
          <a:ln w="46989">
            <a:solidFill>
              <a:srgbClr val="BAB1D5"/>
            </a:solidFill>
          </a:ln>
        </p:spPr>
        <p:txBody>
          <a:bodyPr wrap="square" lIns="0" tIns="0" rIns="0" bIns="0" rtlCol="0"/>
          <a:lstStyle/>
          <a:p>
            <a:endParaRPr sz="1266"/>
          </a:p>
        </p:txBody>
      </p:sp>
      <p:sp>
        <p:nvSpPr>
          <p:cNvPr id="7" name="object 7"/>
          <p:cNvSpPr/>
          <p:nvPr/>
        </p:nvSpPr>
        <p:spPr>
          <a:xfrm>
            <a:off x="1854794" y="6378944"/>
            <a:ext cx="893" cy="56257"/>
          </a:xfrm>
          <a:custGeom>
            <a:avLst/>
            <a:gdLst/>
            <a:ahLst/>
            <a:cxnLst/>
            <a:rect l="l" t="t" r="r" b="b"/>
            <a:pathLst>
              <a:path w="1270" h="80009">
                <a:moveTo>
                  <a:pt x="0" y="80010"/>
                </a:moveTo>
                <a:lnTo>
                  <a:pt x="652" y="80010"/>
                </a:lnTo>
                <a:lnTo>
                  <a:pt x="652" y="0"/>
                </a:lnTo>
                <a:lnTo>
                  <a:pt x="0" y="0"/>
                </a:lnTo>
                <a:lnTo>
                  <a:pt x="0" y="80010"/>
                </a:lnTo>
                <a:close/>
              </a:path>
            </a:pathLst>
          </a:custGeom>
          <a:solidFill>
            <a:srgbClr val="BAB1D5"/>
          </a:solidFill>
        </p:spPr>
        <p:txBody>
          <a:bodyPr wrap="square" lIns="0" tIns="0" rIns="0" bIns="0" rtlCol="0"/>
          <a:lstStyle/>
          <a:p>
            <a:endParaRPr sz="1266"/>
          </a:p>
        </p:txBody>
      </p:sp>
      <p:sp>
        <p:nvSpPr>
          <p:cNvPr id="8" name="object 8"/>
          <p:cNvSpPr/>
          <p:nvPr/>
        </p:nvSpPr>
        <p:spPr>
          <a:xfrm>
            <a:off x="194507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BAB1D5"/>
          </a:solidFill>
        </p:spPr>
        <p:txBody>
          <a:bodyPr wrap="square" lIns="0" tIns="0" rIns="0" bIns="0" rtlCol="0"/>
          <a:lstStyle/>
          <a:p>
            <a:endParaRPr sz="1266"/>
          </a:p>
        </p:txBody>
      </p:sp>
      <p:sp>
        <p:nvSpPr>
          <p:cNvPr id="9" name="object 9"/>
          <p:cNvSpPr/>
          <p:nvPr/>
        </p:nvSpPr>
        <p:spPr>
          <a:xfrm>
            <a:off x="194507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BAB1D5"/>
          </a:solidFill>
        </p:spPr>
        <p:txBody>
          <a:bodyPr wrap="square" lIns="0" tIns="0" rIns="0" bIns="0" rtlCol="0"/>
          <a:lstStyle/>
          <a:p>
            <a:endParaRPr sz="1266"/>
          </a:p>
        </p:txBody>
      </p:sp>
      <p:sp>
        <p:nvSpPr>
          <p:cNvPr id="10" name="object 10"/>
          <p:cNvSpPr/>
          <p:nvPr/>
        </p:nvSpPr>
        <p:spPr>
          <a:xfrm>
            <a:off x="2011777" y="6342935"/>
            <a:ext cx="120104" cy="121890"/>
          </a:xfrm>
          <a:custGeom>
            <a:avLst/>
            <a:gdLst/>
            <a:ahLst/>
            <a:cxnLst/>
            <a:rect l="l" t="t" r="r" b="b"/>
            <a:pathLst>
              <a:path w="170815" h="173354">
                <a:moveTo>
                  <a:pt x="132654" y="121742"/>
                </a:moveTo>
                <a:lnTo>
                  <a:pt x="114744" y="121742"/>
                </a:lnTo>
                <a:lnTo>
                  <a:pt x="159931" y="172885"/>
                </a:lnTo>
                <a:lnTo>
                  <a:pt x="132654" y="121742"/>
                </a:lnTo>
                <a:close/>
              </a:path>
              <a:path w="170815" h="173354">
                <a:moveTo>
                  <a:pt x="114916" y="125310"/>
                </a:moveTo>
                <a:lnTo>
                  <a:pt x="96913" y="125310"/>
                </a:lnTo>
                <a:lnTo>
                  <a:pt x="117119" y="171094"/>
                </a:lnTo>
                <a:lnTo>
                  <a:pt x="114916" y="125310"/>
                </a:lnTo>
                <a:close/>
              </a:path>
              <a:path w="170815" h="173354">
                <a:moveTo>
                  <a:pt x="20802" y="27203"/>
                </a:moveTo>
                <a:lnTo>
                  <a:pt x="68148" y="76720"/>
                </a:lnTo>
                <a:lnTo>
                  <a:pt x="26276" y="76720"/>
                </a:lnTo>
                <a:lnTo>
                  <a:pt x="58851" y="91414"/>
                </a:lnTo>
                <a:lnTo>
                  <a:pt x="46964" y="94399"/>
                </a:lnTo>
                <a:lnTo>
                  <a:pt x="0" y="102717"/>
                </a:lnTo>
                <a:lnTo>
                  <a:pt x="54089" y="106286"/>
                </a:lnTo>
                <a:lnTo>
                  <a:pt x="61163" y="111607"/>
                </a:lnTo>
                <a:lnTo>
                  <a:pt x="73850" y="167462"/>
                </a:lnTo>
                <a:lnTo>
                  <a:pt x="96913" y="125310"/>
                </a:lnTo>
                <a:lnTo>
                  <a:pt x="114916" y="125310"/>
                </a:lnTo>
                <a:lnTo>
                  <a:pt x="114744" y="121742"/>
                </a:lnTo>
                <a:lnTo>
                  <a:pt x="132654" y="121742"/>
                </a:lnTo>
                <a:lnTo>
                  <a:pt x="130975" y="118592"/>
                </a:lnTo>
                <a:lnTo>
                  <a:pt x="153015" y="118592"/>
                </a:lnTo>
                <a:lnTo>
                  <a:pt x="127228" y="97967"/>
                </a:lnTo>
                <a:lnTo>
                  <a:pt x="124002" y="83705"/>
                </a:lnTo>
                <a:lnTo>
                  <a:pt x="131991" y="70612"/>
                </a:lnTo>
                <a:lnTo>
                  <a:pt x="138435" y="62877"/>
                </a:lnTo>
                <a:lnTo>
                  <a:pt x="76695" y="62877"/>
                </a:lnTo>
                <a:lnTo>
                  <a:pt x="20802" y="27203"/>
                </a:lnTo>
                <a:close/>
              </a:path>
              <a:path w="170815" h="173354">
                <a:moveTo>
                  <a:pt x="153015" y="118592"/>
                </a:moveTo>
                <a:lnTo>
                  <a:pt x="130975" y="118592"/>
                </a:lnTo>
                <a:lnTo>
                  <a:pt x="168846" y="131254"/>
                </a:lnTo>
                <a:lnTo>
                  <a:pt x="153015" y="118592"/>
                </a:lnTo>
                <a:close/>
              </a:path>
              <a:path w="170815" h="173354">
                <a:moveTo>
                  <a:pt x="60642" y="15316"/>
                </a:moveTo>
                <a:lnTo>
                  <a:pt x="76695" y="62877"/>
                </a:lnTo>
                <a:lnTo>
                  <a:pt x="138435" y="62877"/>
                </a:lnTo>
                <a:lnTo>
                  <a:pt x="140414" y="60502"/>
                </a:lnTo>
                <a:lnTo>
                  <a:pt x="120688" y="60502"/>
                </a:lnTo>
                <a:lnTo>
                  <a:pt x="122524" y="52184"/>
                </a:lnTo>
                <a:lnTo>
                  <a:pt x="105232" y="52184"/>
                </a:lnTo>
                <a:lnTo>
                  <a:pt x="105049" y="50990"/>
                </a:lnTo>
                <a:lnTo>
                  <a:pt x="90360" y="50990"/>
                </a:lnTo>
                <a:lnTo>
                  <a:pt x="60642" y="15316"/>
                </a:lnTo>
                <a:close/>
              </a:path>
              <a:path w="170815" h="173354">
                <a:moveTo>
                  <a:pt x="170637" y="24231"/>
                </a:moveTo>
                <a:lnTo>
                  <a:pt x="129019" y="53962"/>
                </a:lnTo>
                <a:lnTo>
                  <a:pt x="120688" y="60502"/>
                </a:lnTo>
                <a:lnTo>
                  <a:pt x="140414" y="60502"/>
                </a:lnTo>
                <a:lnTo>
                  <a:pt x="170637" y="24231"/>
                </a:lnTo>
                <a:close/>
              </a:path>
              <a:path w="170815" h="173354">
                <a:moveTo>
                  <a:pt x="130975" y="13893"/>
                </a:moveTo>
                <a:lnTo>
                  <a:pt x="105232" y="52184"/>
                </a:lnTo>
                <a:lnTo>
                  <a:pt x="122524" y="52184"/>
                </a:lnTo>
                <a:lnTo>
                  <a:pt x="130975" y="13893"/>
                </a:lnTo>
                <a:close/>
              </a:path>
              <a:path w="170815" h="173354">
                <a:moveTo>
                  <a:pt x="97231" y="0"/>
                </a:moveTo>
                <a:lnTo>
                  <a:pt x="95669" y="0"/>
                </a:lnTo>
                <a:lnTo>
                  <a:pt x="90360" y="50990"/>
                </a:lnTo>
                <a:lnTo>
                  <a:pt x="105049" y="50990"/>
                </a:lnTo>
                <a:lnTo>
                  <a:pt x="97231" y="0"/>
                </a:lnTo>
                <a:close/>
              </a:path>
            </a:pathLst>
          </a:custGeom>
          <a:solidFill>
            <a:srgbClr val="F8D24E"/>
          </a:solidFill>
        </p:spPr>
        <p:txBody>
          <a:bodyPr wrap="square" lIns="0" tIns="0" rIns="0" bIns="0" rtlCol="0"/>
          <a:lstStyle/>
          <a:p>
            <a:endParaRPr sz="1266"/>
          </a:p>
        </p:txBody>
      </p:sp>
      <p:sp>
        <p:nvSpPr>
          <p:cNvPr id="11" name="object 11"/>
          <p:cNvSpPr/>
          <p:nvPr/>
        </p:nvSpPr>
        <p:spPr>
          <a:xfrm>
            <a:off x="1952951" y="6428777"/>
            <a:ext cx="107156" cy="49113"/>
          </a:xfrm>
          <a:custGeom>
            <a:avLst/>
            <a:gdLst/>
            <a:ahLst/>
            <a:cxnLst/>
            <a:rect l="l" t="t" r="r" b="b"/>
            <a:pathLst>
              <a:path w="152400" h="69850">
                <a:moveTo>
                  <a:pt x="95973" y="0"/>
                </a:moveTo>
                <a:lnTo>
                  <a:pt x="58212" y="2016"/>
                </a:lnTo>
                <a:lnTo>
                  <a:pt x="27751" y="8286"/>
                </a:lnTo>
                <a:lnTo>
                  <a:pt x="7407" y="19138"/>
                </a:lnTo>
                <a:lnTo>
                  <a:pt x="0" y="34899"/>
                </a:lnTo>
                <a:lnTo>
                  <a:pt x="7407" y="50661"/>
                </a:lnTo>
                <a:lnTo>
                  <a:pt x="27751" y="61512"/>
                </a:lnTo>
                <a:lnTo>
                  <a:pt x="58212" y="67782"/>
                </a:lnTo>
                <a:lnTo>
                  <a:pt x="95973" y="69799"/>
                </a:lnTo>
                <a:lnTo>
                  <a:pt x="127469" y="67872"/>
                </a:lnTo>
                <a:lnTo>
                  <a:pt x="144135" y="62044"/>
                </a:lnTo>
                <a:lnTo>
                  <a:pt x="150680" y="52241"/>
                </a:lnTo>
                <a:lnTo>
                  <a:pt x="151815" y="38392"/>
                </a:lnTo>
                <a:lnTo>
                  <a:pt x="150680" y="23451"/>
                </a:lnTo>
                <a:lnTo>
                  <a:pt x="144135" y="11247"/>
                </a:lnTo>
                <a:lnTo>
                  <a:pt x="127469" y="3018"/>
                </a:lnTo>
                <a:lnTo>
                  <a:pt x="95973" y="0"/>
                </a:lnTo>
                <a:close/>
              </a:path>
            </a:pathLst>
          </a:custGeom>
          <a:solidFill>
            <a:srgbClr val="F8D24E"/>
          </a:solidFill>
        </p:spPr>
        <p:txBody>
          <a:bodyPr wrap="square" lIns="0" tIns="0" rIns="0" bIns="0" rtlCol="0"/>
          <a:lstStyle/>
          <a:p>
            <a:endParaRPr sz="1266"/>
          </a:p>
        </p:txBody>
      </p:sp>
      <p:sp>
        <p:nvSpPr>
          <p:cNvPr id="12" name="object 12"/>
          <p:cNvSpPr/>
          <p:nvPr/>
        </p:nvSpPr>
        <p:spPr>
          <a:xfrm>
            <a:off x="1987949" y="6436135"/>
            <a:ext cx="76349" cy="35272"/>
          </a:xfrm>
          <a:custGeom>
            <a:avLst/>
            <a:gdLst/>
            <a:ahLst/>
            <a:cxnLst/>
            <a:rect l="l" t="t" r="r" b="b"/>
            <a:pathLst>
              <a:path w="108584" h="50165">
                <a:moveTo>
                  <a:pt x="68338" y="0"/>
                </a:moveTo>
                <a:lnTo>
                  <a:pt x="41453" y="1438"/>
                </a:lnTo>
                <a:lnTo>
                  <a:pt x="19762" y="5907"/>
                </a:lnTo>
                <a:lnTo>
                  <a:pt x="5275" y="13635"/>
                </a:lnTo>
                <a:lnTo>
                  <a:pt x="0" y="24853"/>
                </a:lnTo>
                <a:lnTo>
                  <a:pt x="5275" y="36077"/>
                </a:lnTo>
                <a:lnTo>
                  <a:pt x="19762" y="43805"/>
                </a:lnTo>
                <a:lnTo>
                  <a:pt x="41453" y="48271"/>
                </a:lnTo>
                <a:lnTo>
                  <a:pt x="68338" y="49707"/>
                </a:lnTo>
                <a:lnTo>
                  <a:pt x="90764" y="48336"/>
                </a:lnTo>
                <a:lnTo>
                  <a:pt x="102631" y="44188"/>
                </a:lnTo>
                <a:lnTo>
                  <a:pt x="107293" y="37208"/>
                </a:lnTo>
                <a:lnTo>
                  <a:pt x="108102" y="27343"/>
                </a:lnTo>
                <a:lnTo>
                  <a:pt x="107293" y="16700"/>
                </a:lnTo>
                <a:lnTo>
                  <a:pt x="102631" y="8008"/>
                </a:lnTo>
                <a:lnTo>
                  <a:pt x="90764" y="2148"/>
                </a:lnTo>
                <a:lnTo>
                  <a:pt x="68338" y="0"/>
                </a:lnTo>
                <a:close/>
              </a:path>
            </a:pathLst>
          </a:custGeom>
          <a:solidFill>
            <a:srgbClr val="BAB1D5"/>
          </a:solidFill>
        </p:spPr>
        <p:txBody>
          <a:bodyPr wrap="square" lIns="0" tIns="0" rIns="0" bIns="0" rtlCol="0"/>
          <a:lstStyle/>
          <a:p>
            <a:endParaRPr sz="1266"/>
          </a:p>
        </p:txBody>
      </p:sp>
      <p:sp>
        <p:nvSpPr>
          <p:cNvPr id="13" name="object 13"/>
          <p:cNvSpPr/>
          <p:nvPr/>
        </p:nvSpPr>
        <p:spPr>
          <a:xfrm>
            <a:off x="2165533" y="6374843"/>
            <a:ext cx="145554" cy="151358"/>
          </a:xfrm>
          <a:custGeom>
            <a:avLst/>
            <a:gdLst/>
            <a:ahLst/>
            <a:cxnLst/>
            <a:rect l="l" t="t" r="r" b="b"/>
            <a:pathLst>
              <a:path w="207009" h="215265">
                <a:moveTo>
                  <a:pt x="104432" y="0"/>
                </a:moveTo>
                <a:lnTo>
                  <a:pt x="102590" y="0"/>
                </a:lnTo>
                <a:lnTo>
                  <a:pt x="101676" y="2146"/>
                </a:lnTo>
                <a:lnTo>
                  <a:pt x="0" y="214706"/>
                </a:lnTo>
                <a:lnTo>
                  <a:pt x="54686" y="214706"/>
                </a:lnTo>
                <a:lnTo>
                  <a:pt x="65125" y="189522"/>
                </a:lnTo>
                <a:lnTo>
                  <a:pt x="194720" y="189522"/>
                </a:lnTo>
                <a:lnTo>
                  <a:pt x="175380" y="148971"/>
                </a:lnTo>
                <a:lnTo>
                  <a:pt x="82321" y="148971"/>
                </a:lnTo>
                <a:lnTo>
                  <a:pt x="101066" y="104736"/>
                </a:lnTo>
                <a:lnTo>
                  <a:pt x="154285" y="104736"/>
                </a:lnTo>
                <a:lnTo>
                  <a:pt x="105359" y="2146"/>
                </a:lnTo>
                <a:lnTo>
                  <a:pt x="104432" y="0"/>
                </a:lnTo>
                <a:close/>
              </a:path>
              <a:path w="207009" h="215265">
                <a:moveTo>
                  <a:pt x="194720" y="189522"/>
                </a:moveTo>
                <a:lnTo>
                  <a:pt x="137922" y="189522"/>
                </a:lnTo>
                <a:lnTo>
                  <a:pt x="148983" y="214706"/>
                </a:lnTo>
                <a:lnTo>
                  <a:pt x="206730" y="214706"/>
                </a:lnTo>
                <a:lnTo>
                  <a:pt x="194720" y="189522"/>
                </a:lnTo>
                <a:close/>
              </a:path>
              <a:path w="207009" h="215265">
                <a:moveTo>
                  <a:pt x="154285" y="104736"/>
                </a:moveTo>
                <a:lnTo>
                  <a:pt x="101066" y="104736"/>
                </a:lnTo>
                <a:lnTo>
                  <a:pt x="120103" y="148971"/>
                </a:lnTo>
                <a:lnTo>
                  <a:pt x="175380" y="148971"/>
                </a:lnTo>
                <a:lnTo>
                  <a:pt x="154285" y="104736"/>
                </a:lnTo>
                <a:close/>
              </a:path>
            </a:pathLst>
          </a:custGeom>
          <a:solidFill>
            <a:srgbClr val="FFFFFF"/>
          </a:solidFill>
        </p:spPr>
        <p:txBody>
          <a:bodyPr wrap="square" lIns="0" tIns="0" rIns="0" bIns="0" rtlCol="0"/>
          <a:lstStyle/>
          <a:p>
            <a:endParaRPr sz="1266"/>
          </a:p>
        </p:txBody>
      </p:sp>
      <p:sp>
        <p:nvSpPr>
          <p:cNvPr id="14" name="object 14"/>
          <p:cNvSpPr/>
          <p:nvPr/>
        </p:nvSpPr>
        <p:spPr>
          <a:xfrm>
            <a:off x="2321878" y="6378947"/>
            <a:ext cx="117872" cy="146893"/>
          </a:xfrm>
          <a:custGeom>
            <a:avLst/>
            <a:gdLst/>
            <a:ahLst/>
            <a:cxnLst/>
            <a:rect l="l" t="t" r="r" b="b"/>
            <a:pathLst>
              <a:path w="167640" h="208915">
                <a:moveTo>
                  <a:pt x="84480" y="0"/>
                </a:moveTo>
                <a:lnTo>
                  <a:pt x="0" y="0"/>
                </a:lnTo>
                <a:lnTo>
                  <a:pt x="0" y="208876"/>
                </a:lnTo>
                <a:lnTo>
                  <a:pt x="55905" y="208876"/>
                </a:lnTo>
                <a:lnTo>
                  <a:pt x="55905" y="148970"/>
                </a:lnTo>
                <a:lnTo>
                  <a:pt x="84480" y="148970"/>
                </a:lnTo>
                <a:lnTo>
                  <a:pt x="119805" y="143408"/>
                </a:lnTo>
                <a:lnTo>
                  <a:pt x="145713" y="127968"/>
                </a:lnTo>
                <a:lnTo>
                  <a:pt x="161657" y="104522"/>
                </a:lnTo>
                <a:lnTo>
                  <a:pt x="162068" y="102285"/>
                </a:lnTo>
                <a:lnTo>
                  <a:pt x="55905" y="102285"/>
                </a:lnTo>
                <a:lnTo>
                  <a:pt x="55905" y="47294"/>
                </a:lnTo>
                <a:lnTo>
                  <a:pt x="162036" y="47294"/>
                </a:lnTo>
                <a:lnTo>
                  <a:pt x="161657" y="45225"/>
                </a:lnTo>
                <a:lnTo>
                  <a:pt x="145713" y="21464"/>
                </a:lnTo>
                <a:lnTo>
                  <a:pt x="119805" y="5707"/>
                </a:lnTo>
                <a:lnTo>
                  <a:pt x="84480" y="0"/>
                </a:lnTo>
                <a:close/>
              </a:path>
              <a:path w="167640" h="208915">
                <a:moveTo>
                  <a:pt x="162036" y="47294"/>
                </a:moveTo>
                <a:lnTo>
                  <a:pt x="81711" y="47294"/>
                </a:lnTo>
                <a:lnTo>
                  <a:pt x="94308" y="49196"/>
                </a:lnTo>
                <a:lnTo>
                  <a:pt x="103447" y="54670"/>
                </a:lnTo>
                <a:lnTo>
                  <a:pt x="109015" y="63368"/>
                </a:lnTo>
                <a:lnTo>
                  <a:pt x="110896" y="74942"/>
                </a:lnTo>
                <a:lnTo>
                  <a:pt x="109015" y="86474"/>
                </a:lnTo>
                <a:lnTo>
                  <a:pt x="103447" y="95067"/>
                </a:lnTo>
                <a:lnTo>
                  <a:pt x="94308" y="100433"/>
                </a:lnTo>
                <a:lnTo>
                  <a:pt x="81711" y="102285"/>
                </a:lnTo>
                <a:lnTo>
                  <a:pt x="162068" y="102285"/>
                </a:lnTo>
                <a:lnTo>
                  <a:pt x="167093" y="74942"/>
                </a:lnTo>
                <a:lnTo>
                  <a:pt x="162036" y="47294"/>
                </a:lnTo>
                <a:close/>
              </a:path>
            </a:pathLst>
          </a:custGeom>
          <a:solidFill>
            <a:srgbClr val="FFFFFF"/>
          </a:solidFill>
        </p:spPr>
        <p:txBody>
          <a:bodyPr wrap="square" lIns="0" tIns="0" rIns="0" bIns="0" rtlCol="0"/>
          <a:lstStyle/>
          <a:p>
            <a:endParaRPr sz="1266"/>
          </a:p>
        </p:txBody>
      </p:sp>
      <p:sp>
        <p:nvSpPr>
          <p:cNvPr id="15" name="object 15"/>
          <p:cNvSpPr/>
          <p:nvPr/>
        </p:nvSpPr>
        <p:spPr>
          <a:xfrm>
            <a:off x="1764974" y="6468241"/>
            <a:ext cx="39737" cy="57150"/>
          </a:xfrm>
          <a:custGeom>
            <a:avLst/>
            <a:gdLst/>
            <a:ahLst/>
            <a:cxnLst/>
            <a:rect l="l" t="t" r="r" b="b"/>
            <a:pathLst>
              <a:path w="56514" h="81279">
                <a:moveTo>
                  <a:pt x="0" y="81280"/>
                </a:moveTo>
                <a:lnTo>
                  <a:pt x="55905" y="81280"/>
                </a:lnTo>
                <a:lnTo>
                  <a:pt x="55905" y="0"/>
                </a:lnTo>
                <a:lnTo>
                  <a:pt x="0" y="0"/>
                </a:lnTo>
                <a:lnTo>
                  <a:pt x="0" y="81280"/>
                </a:lnTo>
                <a:close/>
              </a:path>
            </a:pathLst>
          </a:custGeom>
          <a:solidFill>
            <a:srgbClr val="FFFFFF"/>
          </a:solidFill>
        </p:spPr>
        <p:txBody>
          <a:bodyPr wrap="square" lIns="0" tIns="0" rIns="0" bIns="0" rtlCol="0"/>
          <a:lstStyle/>
          <a:p>
            <a:endParaRPr sz="1266"/>
          </a:p>
        </p:txBody>
      </p:sp>
      <p:sp>
        <p:nvSpPr>
          <p:cNvPr id="16" name="object 16"/>
          <p:cNvSpPr/>
          <p:nvPr/>
        </p:nvSpPr>
        <p:spPr>
          <a:xfrm>
            <a:off x="1764974" y="6451721"/>
            <a:ext cx="129927" cy="0"/>
          </a:xfrm>
          <a:custGeom>
            <a:avLst/>
            <a:gdLst/>
            <a:ahLst/>
            <a:cxnLst/>
            <a:rect l="l" t="t" r="r" b="b"/>
            <a:pathLst>
              <a:path w="184784">
                <a:moveTo>
                  <a:pt x="0" y="0"/>
                </a:moveTo>
                <a:lnTo>
                  <a:pt x="184302" y="0"/>
                </a:lnTo>
              </a:path>
            </a:pathLst>
          </a:custGeom>
          <a:ln w="46989">
            <a:solidFill>
              <a:srgbClr val="FFFFFF"/>
            </a:solidFill>
          </a:ln>
        </p:spPr>
        <p:txBody>
          <a:bodyPr wrap="square" lIns="0" tIns="0" rIns="0" bIns="0" rtlCol="0"/>
          <a:lstStyle/>
          <a:p>
            <a:endParaRPr sz="1266"/>
          </a:p>
        </p:txBody>
      </p:sp>
      <p:sp>
        <p:nvSpPr>
          <p:cNvPr id="17" name="object 17"/>
          <p:cNvSpPr/>
          <p:nvPr/>
        </p:nvSpPr>
        <p:spPr>
          <a:xfrm>
            <a:off x="1764974" y="6378944"/>
            <a:ext cx="39737" cy="56257"/>
          </a:xfrm>
          <a:custGeom>
            <a:avLst/>
            <a:gdLst/>
            <a:ahLst/>
            <a:cxnLst/>
            <a:rect l="l" t="t" r="r" b="b"/>
            <a:pathLst>
              <a:path w="56514" h="80009">
                <a:moveTo>
                  <a:pt x="0" y="80010"/>
                </a:moveTo>
                <a:lnTo>
                  <a:pt x="55905" y="80010"/>
                </a:lnTo>
                <a:lnTo>
                  <a:pt x="55905" y="0"/>
                </a:lnTo>
                <a:lnTo>
                  <a:pt x="0" y="0"/>
                </a:lnTo>
                <a:lnTo>
                  <a:pt x="0" y="80010"/>
                </a:lnTo>
                <a:close/>
              </a:path>
            </a:pathLst>
          </a:custGeom>
          <a:solidFill>
            <a:srgbClr val="FFFFFF"/>
          </a:solidFill>
        </p:spPr>
        <p:txBody>
          <a:bodyPr wrap="square" lIns="0" tIns="0" rIns="0" bIns="0" rtlCol="0"/>
          <a:lstStyle/>
          <a:p>
            <a:endParaRPr sz="1266"/>
          </a:p>
        </p:txBody>
      </p:sp>
      <p:sp>
        <p:nvSpPr>
          <p:cNvPr id="18" name="object 18"/>
          <p:cNvSpPr/>
          <p:nvPr/>
        </p:nvSpPr>
        <p:spPr>
          <a:xfrm>
            <a:off x="185525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FFFFFF"/>
          </a:solidFill>
        </p:spPr>
        <p:txBody>
          <a:bodyPr wrap="square" lIns="0" tIns="0" rIns="0" bIns="0" rtlCol="0"/>
          <a:lstStyle/>
          <a:p>
            <a:endParaRPr sz="1266"/>
          </a:p>
        </p:txBody>
      </p:sp>
      <p:sp>
        <p:nvSpPr>
          <p:cNvPr id="19" name="object 19"/>
          <p:cNvSpPr/>
          <p:nvPr/>
        </p:nvSpPr>
        <p:spPr>
          <a:xfrm>
            <a:off x="185525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FFFFFF"/>
          </a:solidFill>
        </p:spPr>
        <p:txBody>
          <a:bodyPr wrap="square" lIns="0" tIns="0" rIns="0" bIns="0" rtlCol="0"/>
          <a:lstStyle/>
          <a:p>
            <a:endParaRPr sz="1266"/>
          </a:p>
        </p:txBody>
      </p:sp>
      <p:sp>
        <p:nvSpPr>
          <p:cNvPr id="20" name="object 20"/>
          <p:cNvSpPr/>
          <p:nvPr/>
        </p:nvSpPr>
        <p:spPr>
          <a:xfrm>
            <a:off x="2026471" y="6377215"/>
            <a:ext cx="141089" cy="150911"/>
          </a:xfrm>
          <a:custGeom>
            <a:avLst/>
            <a:gdLst/>
            <a:ahLst/>
            <a:cxnLst/>
            <a:rect l="l" t="t" r="r" b="b"/>
            <a:pathLst>
              <a:path w="200659" h="214629">
                <a:moveTo>
                  <a:pt x="105663" y="0"/>
                </a:moveTo>
                <a:lnTo>
                  <a:pt x="65568" y="7847"/>
                </a:lnTo>
                <a:lnTo>
                  <a:pt x="31867" y="29835"/>
                </a:lnTo>
                <a:lnTo>
                  <a:pt x="8648" y="63629"/>
                </a:lnTo>
                <a:lnTo>
                  <a:pt x="0" y="106895"/>
                </a:lnTo>
                <a:lnTo>
                  <a:pt x="8740" y="150210"/>
                </a:lnTo>
                <a:lnTo>
                  <a:pt x="32370" y="184108"/>
                </a:lnTo>
                <a:lnTo>
                  <a:pt x="66999" y="206201"/>
                </a:lnTo>
                <a:lnTo>
                  <a:pt x="108737" y="214096"/>
                </a:lnTo>
                <a:lnTo>
                  <a:pt x="138077" y="211202"/>
                </a:lnTo>
                <a:lnTo>
                  <a:pt x="162837" y="202233"/>
                </a:lnTo>
                <a:lnTo>
                  <a:pt x="183509" y="186755"/>
                </a:lnTo>
                <a:lnTo>
                  <a:pt x="199655" y="165557"/>
                </a:lnTo>
                <a:lnTo>
                  <a:pt x="108432" y="165557"/>
                </a:lnTo>
                <a:lnTo>
                  <a:pt x="86937" y="161013"/>
                </a:lnTo>
                <a:lnTo>
                  <a:pt x="70802" y="148551"/>
                </a:lnTo>
                <a:lnTo>
                  <a:pt x="60658" y="129927"/>
                </a:lnTo>
                <a:lnTo>
                  <a:pt x="57137" y="106895"/>
                </a:lnTo>
                <a:lnTo>
                  <a:pt x="60544" y="83911"/>
                </a:lnTo>
                <a:lnTo>
                  <a:pt x="70343" y="65392"/>
                </a:lnTo>
                <a:lnTo>
                  <a:pt x="85903" y="53035"/>
                </a:lnTo>
                <a:lnTo>
                  <a:pt x="106591" y="48539"/>
                </a:lnTo>
                <a:lnTo>
                  <a:pt x="190530" y="48539"/>
                </a:lnTo>
                <a:lnTo>
                  <a:pt x="195973" y="44843"/>
                </a:lnTo>
                <a:lnTo>
                  <a:pt x="180825" y="26955"/>
                </a:lnTo>
                <a:lnTo>
                  <a:pt x="161186" y="12749"/>
                </a:lnTo>
                <a:lnTo>
                  <a:pt x="136364" y="3379"/>
                </a:lnTo>
                <a:lnTo>
                  <a:pt x="105663" y="0"/>
                </a:lnTo>
                <a:close/>
              </a:path>
              <a:path w="200659" h="214629">
                <a:moveTo>
                  <a:pt x="157568" y="136690"/>
                </a:moveTo>
                <a:lnTo>
                  <a:pt x="149936" y="148197"/>
                </a:lnTo>
                <a:lnTo>
                  <a:pt x="139796" y="157343"/>
                </a:lnTo>
                <a:lnTo>
                  <a:pt x="126259" y="163379"/>
                </a:lnTo>
                <a:lnTo>
                  <a:pt x="108432" y="165557"/>
                </a:lnTo>
                <a:lnTo>
                  <a:pt x="199655" y="165557"/>
                </a:lnTo>
                <a:lnTo>
                  <a:pt x="200583" y="164337"/>
                </a:lnTo>
                <a:lnTo>
                  <a:pt x="157568" y="136690"/>
                </a:lnTo>
                <a:close/>
              </a:path>
              <a:path w="200659" h="214629">
                <a:moveTo>
                  <a:pt x="190530" y="48539"/>
                </a:moveTo>
                <a:lnTo>
                  <a:pt x="106591" y="48539"/>
                </a:lnTo>
                <a:lnTo>
                  <a:pt x="124003" y="50698"/>
                </a:lnTo>
                <a:lnTo>
                  <a:pt x="137153" y="56368"/>
                </a:lnTo>
                <a:lnTo>
                  <a:pt x="146846" y="64344"/>
                </a:lnTo>
                <a:lnTo>
                  <a:pt x="153885" y="73418"/>
                </a:lnTo>
                <a:lnTo>
                  <a:pt x="190530" y="48539"/>
                </a:lnTo>
                <a:close/>
              </a:path>
            </a:pathLst>
          </a:custGeom>
          <a:solidFill>
            <a:srgbClr val="FFFFFF"/>
          </a:solidFill>
        </p:spPr>
        <p:txBody>
          <a:bodyPr wrap="square" lIns="0" tIns="0" rIns="0" bIns="0" rtlCol="0"/>
          <a:lstStyle/>
          <a:p>
            <a:endParaRPr sz="1266"/>
          </a:p>
        </p:txBody>
      </p:sp>
      <p:sp>
        <p:nvSpPr>
          <p:cNvPr id="21" name="object 21"/>
          <p:cNvSpPr/>
          <p:nvPr/>
        </p:nvSpPr>
        <p:spPr>
          <a:xfrm>
            <a:off x="2543490" y="6352089"/>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2" name="object 22"/>
          <p:cNvSpPr txBox="1"/>
          <p:nvPr/>
        </p:nvSpPr>
        <p:spPr>
          <a:xfrm>
            <a:off x="6692568" y="2926781"/>
            <a:ext cx="2862411" cy="988651"/>
          </a:xfrm>
          <a:prstGeom prst="rect">
            <a:avLst/>
          </a:prstGeom>
        </p:spPr>
        <p:txBody>
          <a:bodyPr vert="horz" wrap="square" lIns="0" tIns="39290" rIns="0" bIns="0" rtlCol="0">
            <a:spAutoFit/>
          </a:bodyPr>
          <a:lstStyle/>
          <a:p>
            <a:pPr marL="193767" marR="3572" indent="-185284">
              <a:lnSpc>
                <a:spcPts val="3656"/>
              </a:lnSpc>
              <a:spcBef>
                <a:spcPts val="309"/>
              </a:spcBef>
            </a:pPr>
            <a:r>
              <a:rPr sz="3164" b="1" spc="-148" dirty="0">
                <a:solidFill>
                  <a:srgbClr val="FFFFFF"/>
                </a:solidFill>
                <a:latin typeface="Arial"/>
                <a:cs typeface="Arial"/>
              </a:rPr>
              <a:t>Mentorship </a:t>
            </a:r>
            <a:r>
              <a:rPr sz="3164" b="1" spc="-257" dirty="0">
                <a:solidFill>
                  <a:srgbClr val="FFFFFF"/>
                </a:solidFill>
                <a:latin typeface="Arial"/>
                <a:cs typeface="Arial"/>
              </a:rPr>
              <a:t>is </a:t>
            </a:r>
            <a:r>
              <a:rPr sz="3164" b="1" spc="-80" dirty="0">
                <a:solidFill>
                  <a:srgbClr val="FFFFFF"/>
                </a:solidFill>
                <a:latin typeface="Arial"/>
                <a:cs typeface="Arial"/>
              </a:rPr>
              <a:t>all  </a:t>
            </a:r>
            <a:r>
              <a:rPr sz="3164" b="1" spc="4" dirty="0">
                <a:solidFill>
                  <a:srgbClr val="FFFFFF"/>
                </a:solidFill>
                <a:latin typeface="Arial"/>
                <a:cs typeface="Arial"/>
              </a:rPr>
              <a:t>that </a:t>
            </a:r>
            <a:r>
              <a:rPr sz="3164" b="1" spc="-161" dirty="0">
                <a:solidFill>
                  <a:srgbClr val="FFFFFF"/>
                </a:solidFill>
                <a:latin typeface="Arial"/>
                <a:cs typeface="Arial"/>
              </a:rPr>
              <a:t>and</a:t>
            </a:r>
            <a:r>
              <a:rPr sz="3164" b="1" spc="-397" dirty="0">
                <a:solidFill>
                  <a:srgbClr val="FFFFFF"/>
                </a:solidFill>
                <a:latin typeface="Arial"/>
                <a:cs typeface="Arial"/>
              </a:rPr>
              <a:t> </a:t>
            </a:r>
            <a:r>
              <a:rPr sz="3164" b="1" spc="-158" dirty="0">
                <a:solidFill>
                  <a:srgbClr val="FFFFFF"/>
                </a:solidFill>
                <a:latin typeface="Arial"/>
                <a:cs typeface="Arial"/>
              </a:rPr>
              <a:t>more</a:t>
            </a:r>
            <a:endParaRPr sz="3164" dirty="0">
              <a:latin typeface="Arial"/>
              <a:cs typeface="Arial"/>
            </a:endParaRPr>
          </a:p>
        </p:txBody>
      </p:sp>
      <p:sp>
        <p:nvSpPr>
          <p:cNvPr id="23" name="object 23"/>
          <p:cNvSpPr txBox="1"/>
          <p:nvPr/>
        </p:nvSpPr>
        <p:spPr>
          <a:xfrm>
            <a:off x="2979692" y="2602030"/>
            <a:ext cx="2275731" cy="1604147"/>
          </a:xfrm>
          <a:prstGeom prst="rect">
            <a:avLst/>
          </a:prstGeom>
        </p:spPr>
        <p:txBody>
          <a:bodyPr vert="horz" wrap="square" lIns="0" tIns="69205" rIns="0" bIns="0" rtlCol="0">
            <a:spAutoFit/>
          </a:bodyPr>
          <a:lstStyle/>
          <a:p>
            <a:pPr marL="169658" indent="-160729">
              <a:spcBef>
                <a:spcPts val="545"/>
              </a:spcBef>
              <a:buChar char="•"/>
              <a:tabLst>
                <a:tab pos="170104" algn="l"/>
              </a:tabLst>
            </a:pPr>
            <a:r>
              <a:rPr sz="2180" spc="-53" dirty="0">
                <a:solidFill>
                  <a:srgbClr val="FFFFFF"/>
                </a:solidFill>
                <a:latin typeface="Arial"/>
                <a:cs typeface="Arial"/>
              </a:rPr>
              <a:t>Preceptorship</a:t>
            </a:r>
            <a:endParaRPr sz="2180" dirty="0">
              <a:latin typeface="Arial"/>
              <a:cs typeface="Arial"/>
            </a:endParaRPr>
          </a:p>
          <a:p>
            <a:pPr marL="169658" indent="-160729">
              <a:spcBef>
                <a:spcPts val="478"/>
              </a:spcBef>
              <a:buChar char="•"/>
              <a:tabLst>
                <a:tab pos="170104" algn="l"/>
              </a:tabLst>
            </a:pPr>
            <a:r>
              <a:rPr sz="2180" spc="-25" dirty="0">
                <a:solidFill>
                  <a:srgbClr val="FFFFFF"/>
                </a:solidFill>
                <a:latin typeface="Arial"/>
                <a:cs typeface="Arial"/>
              </a:rPr>
              <a:t>Clinical</a:t>
            </a:r>
            <a:r>
              <a:rPr sz="2180" spc="-109" dirty="0">
                <a:solidFill>
                  <a:srgbClr val="FFFFFF"/>
                </a:solidFill>
                <a:latin typeface="Arial"/>
                <a:cs typeface="Arial"/>
              </a:rPr>
              <a:t> </a:t>
            </a:r>
            <a:r>
              <a:rPr sz="2180" spc="-39" dirty="0">
                <a:solidFill>
                  <a:srgbClr val="FFFFFF"/>
                </a:solidFill>
                <a:latin typeface="Arial"/>
                <a:cs typeface="Arial"/>
              </a:rPr>
              <a:t>education</a:t>
            </a:r>
            <a:endParaRPr sz="2180" dirty="0">
              <a:latin typeface="Arial"/>
              <a:cs typeface="Arial"/>
            </a:endParaRPr>
          </a:p>
          <a:p>
            <a:pPr marL="169658" indent="-160729">
              <a:spcBef>
                <a:spcPts val="478"/>
              </a:spcBef>
              <a:buChar char="•"/>
              <a:tabLst>
                <a:tab pos="170104" algn="l"/>
              </a:tabLst>
            </a:pPr>
            <a:r>
              <a:rPr sz="2180" spc="-49" dirty="0">
                <a:solidFill>
                  <a:srgbClr val="FFFFFF"/>
                </a:solidFill>
                <a:latin typeface="Arial"/>
                <a:cs typeface="Arial"/>
              </a:rPr>
              <a:t>Job</a:t>
            </a:r>
            <a:r>
              <a:rPr sz="2180" spc="-102" dirty="0">
                <a:solidFill>
                  <a:srgbClr val="FFFFFF"/>
                </a:solidFill>
                <a:latin typeface="Arial"/>
                <a:cs typeface="Arial"/>
              </a:rPr>
              <a:t> </a:t>
            </a:r>
            <a:r>
              <a:rPr sz="2180" spc="-63" dirty="0">
                <a:solidFill>
                  <a:srgbClr val="FFFFFF"/>
                </a:solidFill>
                <a:latin typeface="Arial"/>
                <a:cs typeface="Arial"/>
              </a:rPr>
              <a:t>shadowing</a:t>
            </a:r>
            <a:endParaRPr sz="2180" dirty="0">
              <a:latin typeface="Arial"/>
              <a:cs typeface="Arial"/>
            </a:endParaRPr>
          </a:p>
          <a:p>
            <a:pPr marL="169658" indent="-160729">
              <a:spcBef>
                <a:spcPts val="478"/>
              </a:spcBef>
              <a:buChar char="•"/>
              <a:tabLst>
                <a:tab pos="170104" algn="l"/>
              </a:tabLst>
            </a:pPr>
            <a:r>
              <a:rPr sz="2180" spc="-109" dirty="0">
                <a:solidFill>
                  <a:srgbClr val="FFFFFF"/>
                </a:solidFill>
                <a:latin typeface="Arial"/>
                <a:cs typeface="Arial"/>
              </a:rPr>
              <a:t>Teamwork</a:t>
            </a:r>
            <a:endParaRPr sz="2180" dirty="0">
              <a:latin typeface="Arial"/>
              <a:cs typeface="Arial"/>
            </a:endParaRPr>
          </a:p>
        </p:txBody>
      </p:sp>
      <p:sp>
        <p:nvSpPr>
          <p:cNvPr id="24" name="object 24"/>
          <p:cNvSpPr/>
          <p:nvPr/>
        </p:nvSpPr>
        <p:spPr>
          <a:xfrm>
            <a:off x="5658283" y="2648630"/>
            <a:ext cx="569268" cy="1603772"/>
          </a:xfrm>
          <a:custGeom>
            <a:avLst/>
            <a:gdLst/>
            <a:ahLst/>
            <a:cxnLst/>
            <a:rect l="l" t="t" r="r" b="b"/>
            <a:pathLst>
              <a:path w="809625" h="2280920">
                <a:moveTo>
                  <a:pt x="809409" y="0"/>
                </a:moveTo>
                <a:lnTo>
                  <a:pt x="0" y="1140333"/>
                </a:lnTo>
                <a:lnTo>
                  <a:pt x="809409" y="2280678"/>
                </a:lnTo>
              </a:path>
            </a:pathLst>
          </a:custGeom>
          <a:ln w="38100">
            <a:solidFill>
              <a:srgbClr val="FFFFFF"/>
            </a:solidFill>
          </a:ln>
        </p:spPr>
        <p:txBody>
          <a:bodyPr wrap="square" lIns="0" tIns="0" rIns="0" bIns="0" rtlCol="0"/>
          <a:lstStyle/>
          <a:p>
            <a:endParaRPr sz="1266" dirty="0"/>
          </a:p>
        </p:txBody>
      </p:sp>
      <p:sp>
        <p:nvSpPr>
          <p:cNvPr id="25" name="object 25"/>
          <p:cNvSpPr txBox="1">
            <a:spLocks noGrp="1"/>
          </p:cNvSpPr>
          <p:nvPr>
            <p:ph type="ftr" sz="quarter" idx="5"/>
          </p:nvPr>
        </p:nvSpPr>
        <p:spPr>
          <a:xfrm>
            <a:off x="4363641" y="4421168"/>
            <a:ext cx="2893219" cy="353011"/>
          </a:xfrm>
          <a:prstGeom prst="rect">
            <a:avLst/>
          </a:prstGeom>
        </p:spPr>
        <p:txBody>
          <a:bodyPr vert="horz" wrap="square" lIns="0" tIns="6697" rIns="0" bIns="0" rtlCol="0" anchor="ctr">
            <a:spAutoFit/>
          </a:bodyPr>
          <a:lstStyle/>
          <a:p>
            <a:pPr marL="8929">
              <a:spcBef>
                <a:spcPts val="53"/>
              </a:spcBef>
            </a:pPr>
            <a:r>
              <a:rPr spc="-63" dirty="0"/>
              <a:t>HEALTHCARE </a:t>
            </a:r>
            <a:r>
              <a:rPr spc="-84" dirty="0"/>
              <a:t>CAREER </a:t>
            </a:r>
            <a:r>
              <a:rPr spc="-53" dirty="0"/>
              <a:t>ADVANCEMENT</a:t>
            </a:r>
            <a:r>
              <a:rPr spc="-21" dirty="0"/>
              <a:t> </a:t>
            </a:r>
            <a:r>
              <a:rPr spc="-46" dirty="0"/>
              <a:t>PROGRAM</a:t>
            </a:r>
          </a:p>
        </p:txBody>
      </p:sp>
      <p:sp>
        <p:nvSpPr>
          <p:cNvPr id="26" name="object 26"/>
          <p:cNvSpPr txBox="1">
            <a:spLocks noGrp="1"/>
          </p:cNvSpPr>
          <p:nvPr>
            <p:ph type="dt" sz="half" idx="6"/>
          </p:nvPr>
        </p:nvSpPr>
        <p:spPr>
          <a:xfrm>
            <a:off x="9042798" y="6343149"/>
            <a:ext cx="1397164" cy="177182"/>
          </a:xfrm>
          <a:prstGeom prst="rect">
            <a:avLst/>
          </a:prstGeom>
        </p:spPr>
        <p:txBody>
          <a:bodyPr vert="horz" wrap="square" lIns="0" tIns="4018" rIns="0" bIns="0" rtlCol="0" anchor="ctr">
            <a:spAutoFit/>
          </a:bodyPr>
          <a:lstStyle/>
          <a:p>
            <a:pPr marL="8929">
              <a:spcBef>
                <a:spcPts val="32"/>
              </a:spcBef>
            </a:pPr>
            <a:endParaRPr lang="en-US" dirty="0"/>
          </a:p>
        </p:txBody>
      </p:sp>
    </p:spTree>
    <p:extLst>
      <p:ext uri="{BB962C8B-B14F-4D97-AF65-F5344CB8AC3E}">
        <p14:creationId xmlns:p14="http://schemas.microsoft.com/office/powerpoint/2010/main" val="2753795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5C2E82"/>
          </a:solidFill>
        </p:spPr>
        <p:txBody>
          <a:bodyPr wrap="square" lIns="0" tIns="0" rIns="0" bIns="0" rtlCol="0"/>
          <a:lstStyle/>
          <a:p>
            <a:endParaRPr sz="1266"/>
          </a:p>
        </p:txBody>
      </p:sp>
      <p:sp>
        <p:nvSpPr>
          <p:cNvPr id="3" name="object 3"/>
          <p:cNvSpPr/>
          <p:nvPr/>
        </p:nvSpPr>
        <p:spPr>
          <a:xfrm>
            <a:off x="1765102" y="6155055"/>
            <a:ext cx="8661797" cy="0"/>
          </a:xfrm>
          <a:custGeom>
            <a:avLst/>
            <a:gdLst/>
            <a:ahLst/>
            <a:cxnLst/>
            <a:rect l="l" t="t" r="r" b="b"/>
            <a:pathLst>
              <a:path w="12319000">
                <a:moveTo>
                  <a:pt x="0" y="0"/>
                </a:moveTo>
                <a:lnTo>
                  <a:pt x="12319000" y="0"/>
                </a:lnTo>
              </a:path>
            </a:pathLst>
          </a:custGeom>
          <a:ln w="12700">
            <a:solidFill>
              <a:srgbClr val="FFFFFF"/>
            </a:solidFill>
          </a:ln>
        </p:spPr>
        <p:txBody>
          <a:bodyPr wrap="square" lIns="0" tIns="0" rIns="0" bIns="0" rtlCol="0"/>
          <a:lstStyle/>
          <a:p>
            <a:endParaRPr sz="1266"/>
          </a:p>
        </p:txBody>
      </p:sp>
      <p:sp>
        <p:nvSpPr>
          <p:cNvPr id="4" name="object 4"/>
          <p:cNvSpPr/>
          <p:nvPr/>
        </p:nvSpPr>
        <p:spPr>
          <a:xfrm>
            <a:off x="1854794" y="6468241"/>
            <a:ext cx="893" cy="57150"/>
          </a:xfrm>
          <a:custGeom>
            <a:avLst/>
            <a:gdLst/>
            <a:ahLst/>
            <a:cxnLst/>
            <a:rect l="l" t="t" r="r" b="b"/>
            <a:pathLst>
              <a:path w="1270" h="81279">
                <a:moveTo>
                  <a:pt x="0" y="81280"/>
                </a:moveTo>
                <a:lnTo>
                  <a:pt x="652" y="81280"/>
                </a:lnTo>
                <a:lnTo>
                  <a:pt x="652" y="0"/>
                </a:lnTo>
                <a:lnTo>
                  <a:pt x="0" y="0"/>
                </a:lnTo>
                <a:lnTo>
                  <a:pt x="0" y="81280"/>
                </a:lnTo>
                <a:close/>
              </a:path>
            </a:pathLst>
          </a:custGeom>
          <a:solidFill>
            <a:srgbClr val="BAB1D5"/>
          </a:solidFill>
        </p:spPr>
        <p:txBody>
          <a:bodyPr wrap="square" lIns="0" tIns="0" rIns="0" bIns="0" rtlCol="0"/>
          <a:lstStyle/>
          <a:p>
            <a:endParaRPr sz="1266"/>
          </a:p>
        </p:txBody>
      </p:sp>
      <p:sp>
        <p:nvSpPr>
          <p:cNvPr id="5" name="object 5"/>
          <p:cNvSpPr/>
          <p:nvPr/>
        </p:nvSpPr>
        <p:spPr>
          <a:xfrm>
            <a:off x="1854794" y="6451721"/>
            <a:ext cx="129927" cy="0"/>
          </a:xfrm>
          <a:custGeom>
            <a:avLst/>
            <a:gdLst/>
            <a:ahLst/>
            <a:cxnLst/>
            <a:rect l="l" t="t" r="r" b="b"/>
            <a:pathLst>
              <a:path w="184784">
                <a:moveTo>
                  <a:pt x="0" y="0"/>
                </a:moveTo>
                <a:lnTo>
                  <a:pt x="184302" y="0"/>
                </a:lnTo>
              </a:path>
            </a:pathLst>
          </a:custGeom>
          <a:ln w="46989">
            <a:solidFill>
              <a:srgbClr val="BAB1D5"/>
            </a:solidFill>
          </a:ln>
        </p:spPr>
        <p:txBody>
          <a:bodyPr wrap="square" lIns="0" tIns="0" rIns="0" bIns="0" rtlCol="0"/>
          <a:lstStyle/>
          <a:p>
            <a:endParaRPr sz="1266"/>
          </a:p>
        </p:txBody>
      </p:sp>
      <p:sp>
        <p:nvSpPr>
          <p:cNvPr id="6" name="object 6"/>
          <p:cNvSpPr/>
          <p:nvPr/>
        </p:nvSpPr>
        <p:spPr>
          <a:xfrm>
            <a:off x="1854794" y="6378944"/>
            <a:ext cx="893" cy="56257"/>
          </a:xfrm>
          <a:custGeom>
            <a:avLst/>
            <a:gdLst/>
            <a:ahLst/>
            <a:cxnLst/>
            <a:rect l="l" t="t" r="r" b="b"/>
            <a:pathLst>
              <a:path w="1270" h="80009">
                <a:moveTo>
                  <a:pt x="0" y="80010"/>
                </a:moveTo>
                <a:lnTo>
                  <a:pt x="652" y="80010"/>
                </a:lnTo>
                <a:lnTo>
                  <a:pt x="652" y="0"/>
                </a:lnTo>
                <a:lnTo>
                  <a:pt x="0" y="0"/>
                </a:lnTo>
                <a:lnTo>
                  <a:pt x="0" y="80010"/>
                </a:lnTo>
                <a:close/>
              </a:path>
            </a:pathLst>
          </a:custGeom>
          <a:solidFill>
            <a:srgbClr val="BAB1D5"/>
          </a:solidFill>
        </p:spPr>
        <p:txBody>
          <a:bodyPr wrap="square" lIns="0" tIns="0" rIns="0" bIns="0" rtlCol="0"/>
          <a:lstStyle/>
          <a:p>
            <a:endParaRPr sz="1266"/>
          </a:p>
        </p:txBody>
      </p:sp>
      <p:sp>
        <p:nvSpPr>
          <p:cNvPr id="7" name="object 7"/>
          <p:cNvSpPr/>
          <p:nvPr/>
        </p:nvSpPr>
        <p:spPr>
          <a:xfrm>
            <a:off x="194507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BAB1D5"/>
          </a:solidFill>
        </p:spPr>
        <p:txBody>
          <a:bodyPr wrap="square" lIns="0" tIns="0" rIns="0" bIns="0" rtlCol="0"/>
          <a:lstStyle/>
          <a:p>
            <a:endParaRPr sz="1266"/>
          </a:p>
        </p:txBody>
      </p:sp>
      <p:sp>
        <p:nvSpPr>
          <p:cNvPr id="8" name="object 8"/>
          <p:cNvSpPr/>
          <p:nvPr/>
        </p:nvSpPr>
        <p:spPr>
          <a:xfrm>
            <a:off x="194507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BAB1D5"/>
          </a:solidFill>
        </p:spPr>
        <p:txBody>
          <a:bodyPr wrap="square" lIns="0" tIns="0" rIns="0" bIns="0" rtlCol="0"/>
          <a:lstStyle/>
          <a:p>
            <a:endParaRPr sz="1266"/>
          </a:p>
        </p:txBody>
      </p:sp>
      <p:sp>
        <p:nvSpPr>
          <p:cNvPr id="9" name="object 9"/>
          <p:cNvSpPr/>
          <p:nvPr/>
        </p:nvSpPr>
        <p:spPr>
          <a:xfrm>
            <a:off x="2011777" y="6342935"/>
            <a:ext cx="120104" cy="121890"/>
          </a:xfrm>
          <a:custGeom>
            <a:avLst/>
            <a:gdLst/>
            <a:ahLst/>
            <a:cxnLst/>
            <a:rect l="l" t="t" r="r" b="b"/>
            <a:pathLst>
              <a:path w="170815" h="173354">
                <a:moveTo>
                  <a:pt x="132654" y="121742"/>
                </a:moveTo>
                <a:lnTo>
                  <a:pt x="114744" y="121742"/>
                </a:lnTo>
                <a:lnTo>
                  <a:pt x="159931" y="172885"/>
                </a:lnTo>
                <a:lnTo>
                  <a:pt x="132654" y="121742"/>
                </a:lnTo>
                <a:close/>
              </a:path>
              <a:path w="170815" h="173354">
                <a:moveTo>
                  <a:pt x="114916" y="125310"/>
                </a:moveTo>
                <a:lnTo>
                  <a:pt x="96913" y="125310"/>
                </a:lnTo>
                <a:lnTo>
                  <a:pt x="117119" y="171094"/>
                </a:lnTo>
                <a:lnTo>
                  <a:pt x="114916" y="125310"/>
                </a:lnTo>
                <a:close/>
              </a:path>
              <a:path w="170815" h="173354">
                <a:moveTo>
                  <a:pt x="20802" y="27203"/>
                </a:moveTo>
                <a:lnTo>
                  <a:pt x="68148" y="76720"/>
                </a:lnTo>
                <a:lnTo>
                  <a:pt x="26276" y="76720"/>
                </a:lnTo>
                <a:lnTo>
                  <a:pt x="58851" y="91414"/>
                </a:lnTo>
                <a:lnTo>
                  <a:pt x="46964" y="94399"/>
                </a:lnTo>
                <a:lnTo>
                  <a:pt x="0" y="102717"/>
                </a:lnTo>
                <a:lnTo>
                  <a:pt x="54089" y="106286"/>
                </a:lnTo>
                <a:lnTo>
                  <a:pt x="61163" y="111607"/>
                </a:lnTo>
                <a:lnTo>
                  <a:pt x="73850" y="167462"/>
                </a:lnTo>
                <a:lnTo>
                  <a:pt x="96913" y="125310"/>
                </a:lnTo>
                <a:lnTo>
                  <a:pt x="114916" y="125310"/>
                </a:lnTo>
                <a:lnTo>
                  <a:pt x="114744" y="121742"/>
                </a:lnTo>
                <a:lnTo>
                  <a:pt x="132654" y="121742"/>
                </a:lnTo>
                <a:lnTo>
                  <a:pt x="130975" y="118592"/>
                </a:lnTo>
                <a:lnTo>
                  <a:pt x="153015" y="118592"/>
                </a:lnTo>
                <a:lnTo>
                  <a:pt x="127228" y="97967"/>
                </a:lnTo>
                <a:lnTo>
                  <a:pt x="124002" y="83705"/>
                </a:lnTo>
                <a:lnTo>
                  <a:pt x="131991" y="70612"/>
                </a:lnTo>
                <a:lnTo>
                  <a:pt x="138435" y="62877"/>
                </a:lnTo>
                <a:lnTo>
                  <a:pt x="76695" y="62877"/>
                </a:lnTo>
                <a:lnTo>
                  <a:pt x="20802" y="27203"/>
                </a:lnTo>
                <a:close/>
              </a:path>
              <a:path w="170815" h="173354">
                <a:moveTo>
                  <a:pt x="153015" y="118592"/>
                </a:moveTo>
                <a:lnTo>
                  <a:pt x="130975" y="118592"/>
                </a:lnTo>
                <a:lnTo>
                  <a:pt x="168846" y="131254"/>
                </a:lnTo>
                <a:lnTo>
                  <a:pt x="153015" y="118592"/>
                </a:lnTo>
                <a:close/>
              </a:path>
              <a:path w="170815" h="173354">
                <a:moveTo>
                  <a:pt x="60642" y="15316"/>
                </a:moveTo>
                <a:lnTo>
                  <a:pt x="76695" y="62877"/>
                </a:lnTo>
                <a:lnTo>
                  <a:pt x="138435" y="62877"/>
                </a:lnTo>
                <a:lnTo>
                  <a:pt x="140414" y="60502"/>
                </a:lnTo>
                <a:lnTo>
                  <a:pt x="120688" y="60502"/>
                </a:lnTo>
                <a:lnTo>
                  <a:pt x="122524" y="52184"/>
                </a:lnTo>
                <a:lnTo>
                  <a:pt x="105232" y="52184"/>
                </a:lnTo>
                <a:lnTo>
                  <a:pt x="105049" y="50990"/>
                </a:lnTo>
                <a:lnTo>
                  <a:pt x="90360" y="50990"/>
                </a:lnTo>
                <a:lnTo>
                  <a:pt x="60642" y="15316"/>
                </a:lnTo>
                <a:close/>
              </a:path>
              <a:path w="170815" h="173354">
                <a:moveTo>
                  <a:pt x="170637" y="24231"/>
                </a:moveTo>
                <a:lnTo>
                  <a:pt x="129019" y="53962"/>
                </a:lnTo>
                <a:lnTo>
                  <a:pt x="120688" y="60502"/>
                </a:lnTo>
                <a:lnTo>
                  <a:pt x="140414" y="60502"/>
                </a:lnTo>
                <a:lnTo>
                  <a:pt x="170637" y="24231"/>
                </a:lnTo>
                <a:close/>
              </a:path>
              <a:path w="170815" h="173354">
                <a:moveTo>
                  <a:pt x="130975" y="13893"/>
                </a:moveTo>
                <a:lnTo>
                  <a:pt x="105232" y="52184"/>
                </a:lnTo>
                <a:lnTo>
                  <a:pt x="122524" y="52184"/>
                </a:lnTo>
                <a:lnTo>
                  <a:pt x="130975" y="13893"/>
                </a:lnTo>
                <a:close/>
              </a:path>
              <a:path w="170815" h="173354">
                <a:moveTo>
                  <a:pt x="97231" y="0"/>
                </a:moveTo>
                <a:lnTo>
                  <a:pt x="95669" y="0"/>
                </a:lnTo>
                <a:lnTo>
                  <a:pt x="90360" y="50990"/>
                </a:lnTo>
                <a:lnTo>
                  <a:pt x="105049" y="50990"/>
                </a:lnTo>
                <a:lnTo>
                  <a:pt x="97231" y="0"/>
                </a:lnTo>
                <a:close/>
              </a:path>
            </a:pathLst>
          </a:custGeom>
          <a:solidFill>
            <a:srgbClr val="F8D24E"/>
          </a:solidFill>
        </p:spPr>
        <p:txBody>
          <a:bodyPr wrap="square" lIns="0" tIns="0" rIns="0" bIns="0" rtlCol="0"/>
          <a:lstStyle/>
          <a:p>
            <a:endParaRPr sz="1266"/>
          </a:p>
        </p:txBody>
      </p:sp>
      <p:sp>
        <p:nvSpPr>
          <p:cNvPr id="10" name="object 10"/>
          <p:cNvSpPr/>
          <p:nvPr/>
        </p:nvSpPr>
        <p:spPr>
          <a:xfrm>
            <a:off x="1952951" y="6428777"/>
            <a:ext cx="107156" cy="49113"/>
          </a:xfrm>
          <a:custGeom>
            <a:avLst/>
            <a:gdLst/>
            <a:ahLst/>
            <a:cxnLst/>
            <a:rect l="l" t="t" r="r" b="b"/>
            <a:pathLst>
              <a:path w="152400" h="69850">
                <a:moveTo>
                  <a:pt x="95973" y="0"/>
                </a:moveTo>
                <a:lnTo>
                  <a:pt x="58212" y="2016"/>
                </a:lnTo>
                <a:lnTo>
                  <a:pt x="27751" y="8286"/>
                </a:lnTo>
                <a:lnTo>
                  <a:pt x="7407" y="19138"/>
                </a:lnTo>
                <a:lnTo>
                  <a:pt x="0" y="34899"/>
                </a:lnTo>
                <a:lnTo>
                  <a:pt x="7407" y="50661"/>
                </a:lnTo>
                <a:lnTo>
                  <a:pt x="27751" y="61512"/>
                </a:lnTo>
                <a:lnTo>
                  <a:pt x="58212" y="67782"/>
                </a:lnTo>
                <a:lnTo>
                  <a:pt x="95973" y="69799"/>
                </a:lnTo>
                <a:lnTo>
                  <a:pt x="127469" y="67872"/>
                </a:lnTo>
                <a:lnTo>
                  <a:pt x="144135" y="62044"/>
                </a:lnTo>
                <a:lnTo>
                  <a:pt x="150680" y="52241"/>
                </a:lnTo>
                <a:lnTo>
                  <a:pt x="151815" y="38392"/>
                </a:lnTo>
                <a:lnTo>
                  <a:pt x="150680" y="23451"/>
                </a:lnTo>
                <a:lnTo>
                  <a:pt x="144135" y="11247"/>
                </a:lnTo>
                <a:lnTo>
                  <a:pt x="127469" y="3018"/>
                </a:lnTo>
                <a:lnTo>
                  <a:pt x="95973" y="0"/>
                </a:lnTo>
                <a:close/>
              </a:path>
            </a:pathLst>
          </a:custGeom>
          <a:solidFill>
            <a:srgbClr val="F8D24E"/>
          </a:solidFill>
        </p:spPr>
        <p:txBody>
          <a:bodyPr wrap="square" lIns="0" tIns="0" rIns="0" bIns="0" rtlCol="0"/>
          <a:lstStyle/>
          <a:p>
            <a:endParaRPr sz="1266"/>
          </a:p>
        </p:txBody>
      </p:sp>
      <p:sp>
        <p:nvSpPr>
          <p:cNvPr id="11" name="object 11"/>
          <p:cNvSpPr/>
          <p:nvPr/>
        </p:nvSpPr>
        <p:spPr>
          <a:xfrm>
            <a:off x="1987949" y="6436135"/>
            <a:ext cx="76349" cy="35272"/>
          </a:xfrm>
          <a:custGeom>
            <a:avLst/>
            <a:gdLst/>
            <a:ahLst/>
            <a:cxnLst/>
            <a:rect l="l" t="t" r="r" b="b"/>
            <a:pathLst>
              <a:path w="108584" h="50165">
                <a:moveTo>
                  <a:pt x="68338" y="0"/>
                </a:moveTo>
                <a:lnTo>
                  <a:pt x="41453" y="1438"/>
                </a:lnTo>
                <a:lnTo>
                  <a:pt x="19762" y="5907"/>
                </a:lnTo>
                <a:lnTo>
                  <a:pt x="5275" y="13635"/>
                </a:lnTo>
                <a:lnTo>
                  <a:pt x="0" y="24853"/>
                </a:lnTo>
                <a:lnTo>
                  <a:pt x="5275" y="36077"/>
                </a:lnTo>
                <a:lnTo>
                  <a:pt x="19762" y="43805"/>
                </a:lnTo>
                <a:lnTo>
                  <a:pt x="41453" y="48271"/>
                </a:lnTo>
                <a:lnTo>
                  <a:pt x="68338" y="49707"/>
                </a:lnTo>
                <a:lnTo>
                  <a:pt x="90764" y="48336"/>
                </a:lnTo>
                <a:lnTo>
                  <a:pt x="102631" y="44188"/>
                </a:lnTo>
                <a:lnTo>
                  <a:pt x="107293" y="37208"/>
                </a:lnTo>
                <a:lnTo>
                  <a:pt x="108102" y="27343"/>
                </a:lnTo>
                <a:lnTo>
                  <a:pt x="107293" y="16700"/>
                </a:lnTo>
                <a:lnTo>
                  <a:pt x="102631" y="8008"/>
                </a:lnTo>
                <a:lnTo>
                  <a:pt x="90764" y="2148"/>
                </a:lnTo>
                <a:lnTo>
                  <a:pt x="68338" y="0"/>
                </a:lnTo>
                <a:close/>
              </a:path>
            </a:pathLst>
          </a:custGeom>
          <a:solidFill>
            <a:srgbClr val="BAB1D5"/>
          </a:solidFill>
        </p:spPr>
        <p:txBody>
          <a:bodyPr wrap="square" lIns="0" tIns="0" rIns="0" bIns="0" rtlCol="0"/>
          <a:lstStyle/>
          <a:p>
            <a:endParaRPr sz="1266"/>
          </a:p>
        </p:txBody>
      </p:sp>
      <p:sp>
        <p:nvSpPr>
          <p:cNvPr id="12" name="object 12"/>
          <p:cNvSpPr/>
          <p:nvPr/>
        </p:nvSpPr>
        <p:spPr>
          <a:xfrm>
            <a:off x="2165533" y="6374843"/>
            <a:ext cx="145554" cy="151358"/>
          </a:xfrm>
          <a:custGeom>
            <a:avLst/>
            <a:gdLst/>
            <a:ahLst/>
            <a:cxnLst/>
            <a:rect l="l" t="t" r="r" b="b"/>
            <a:pathLst>
              <a:path w="207009" h="215265">
                <a:moveTo>
                  <a:pt x="104432" y="0"/>
                </a:moveTo>
                <a:lnTo>
                  <a:pt x="102590" y="0"/>
                </a:lnTo>
                <a:lnTo>
                  <a:pt x="101676" y="2146"/>
                </a:lnTo>
                <a:lnTo>
                  <a:pt x="0" y="214706"/>
                </a:lnTo>
                <a:lnTo>
                  <a:pt x="54686" y="214706"/>
                </a:lnTo>
                <a:lnTo>
                  <a:pt x="65125" y="189522"/>
                </a:lnTo>
                <a:lnTo>
                  <a:pt x="194720" y="189522"/>
                </a:lnTo>
                <a:lnTo>
                  <a:pt x="175380" y="148971"/>
                </a:lnTo>
                <a:lnTo>
                  <a:pt x="82321" y="148971"/>
                </a:lnTo>
                <a:lnTo>
                  <a:pt x="101066" y="104736"/>
                </a:lnTo>
                <a:lnTo>
                  <a:pt x="154285" y="104736"/>
                </a:lnTo>
                <a:lnTo>
                  <a:pt x="105359" y="2146"/>
                </a:lnTo>
                <a:lnTo>
                  <a:pt x="104432" y="0"/>
                </a:lnTo>
                <a:close/>
              </a:path>
              <a:path w="207009" h="215265">
                <a:moveTo>
                  <a:pt x="194720" y="189522"/>
                </a:moveTo>
                <a:lnTo>
                  <a:pt x="137922" y="189522"/>
                </a:lnTo>
                <a:lnTo>
                  <a:pt x="148983" y="214706"/>
                </a:lnTo>
                <a:lnTo>
                  <a:pt x="206730" y="214706"/>
                </a:lnTo>
                <a:lnTo>
                  <a:pt x="194720" y="189522"/>
                </a:lnTo>
                <a:close/>
              </a:path>
              <a:path w="207009" h="215265">
                <a:moveTo>
                  <a:pt x="154285" y="104736"/>
                </a:moveTo>
                <a:lnTo>
                  <a:pt x="101066" y="104736"/>
                </a:lnTo>
                <a:lnTo>
                  <a:pt x="120103" y="148971"/>
                </a:lnTo>
                <a:lnTo>
                  <a:pt x="175380" y="148971"/>
                </a:lnTo>
                <a:lnTo>
                  <a:pt x="154285" y="104736"/>
                </a:lnTo>
                <a:close/>
              </a:path>
            </a:pathLst>
          </a:custGeom>
          <a:solidFill>
            <a:srgbClr val="FFFFFF"/>
          </a:solidFill>
        </p:spPr>
        <p:txBody>
          <a:bodyPr wrap="square" lIns="0" tIns="0" rIns="0" bIns="0" rtlCol="0"/>
          <a:lstStyle/>
          <a:p>
            <a:endParaRPr sz="1266"/>
          </a:p>
        </p:txBody>
      </p:sp>
      <p:sp>
        <p:nvSpPr>
          <p:cNvPr id="13" name="object 13"/>
          <p:cNvSpPr/>
          <p:nvPr/>
        </p:nvSpPr>
        <p:spPr>
          <a:xfrm>
            <a:off x="2321878" y="6378947"/>
            <a:ext cx="117872" cy="146893"/>
          </a:xfrm>
          <a:custGeom>
            <a:avLst/>
            <a:gdLst/>
            <a:ahLst/>
            <a:cxnLst/>
            <a:rect l="l" t="t" r="r" b="b"/>
            <a:pathLst>
              <a:path w="167640" h="208915">
                <a:moveTo>
                  <a:pt x="84480" y="0"/>
                </a:moveTo>
                <a:lnTo>
                  <a:pt x="0" y="0"/>
                </a:lnTo>
                <a:lnTo>
                  <a:pt x="0" y="208876"/>
                </a:lnTo>
                <a:lnTo>
                  <a:pt x="55905" y="208876"/>
                </a:lnTo>
                <a:lnTo>
                  <a:pt x="55905" y="148970"/>
                </a:lnTo>
                <a:lnTo>
                  <a:pt x="84480" y="148970"/>
                </a:lnTo>
                <a:lnTo>
                  <a:pt x="119805" y="143408"/>
                </a:lnTo>
                <a:lnTo>
                  <a:pt x="145713" y="127968"/>
                </a:lnTo>
                <a:lnTo>
                  <a:pt x="161657" y="104522"/>
                </a:lnTo>
                <a:lnTo>
                  <a:pt x="162068" y="102285"/>
                </a:lnTo>
                <a:lnTo>
                  <a:pt x="55905" y="102285"/>
                </a:lnTo>
                <a:lnTo>
                  <a:pt x="55905" y="47294"/>
                </a:lnTo>
                <a:lnTo>
                  <a:pt x="162036" y="47294"/>
                </a:lnTo>
                <a:lnTo>
                  <a:pt x="161657" y="45225"/>
                </a:lnTo>
                <a:lnTo>
                  <a:pt x="145713" y="21464"/>
                </a:lnTo>
                <a:lnTo>
                  <a:pt x="119805" y="5707"/>
                </a:lnTo>
                <a:lnTo>
                  <a:pt x="84480" y="0"/>
                </a:lnTo>
                <a:close/>
              </a:path>
              <a:path w="167640" h="208915">
                <a:moveTo>
                  <a:pt x="162036" y="47294"/>
                </a:moveTo>
                <a:lnTo>
                  <a:pt x="81711" y="47294"/>
                </a:lnTo>
                <a:lnTo>
                  <a:pt x="94308" y="49196"/>
                </a:lnTo>
                <a:lnTo>
                  <a:pt x="103447" y="54670"/>
                </a:lnTo>
                <a:lnTo>
                  <a:pt x="109015" y="63368"/>
                </a:lnTo>
                <a:lnTo>
                  <a:pt x="110896" y="74942"/>
                </a:lnTo>
                <a:lnTo>
                  <a:pt x="109015" y="86474"/>
                </a:lnTo>
                <a:lnTo>
                  <a:pt x="103447" y="95067"/>
                </a:lnTo>
                <a:lnTo>
                  <a:pt x="94308" y="100433"/>
                </a:lnTo>
                <a:lnTo>
                  <a:pt x="81711" y="102285"/>
                </a:lnTo>
                <a:lnTo>
                  <a:pt x="162068" y="102285"/>
                </a:lnTo>
                <a:lnTo>
                  <a:pt x="167093" y="74942"/>
                </a:lnTo>
                <a:lnTo>
                  <a:pt x="162036" y="47294"/>
                </a:lnTo>
                <a:close/>
              </a:path>
            </a:pathLst>
          </a:custGeom>
          <a:solidFill>
            <a:srgbClr val="FFFFFF"/>
          </a:solidFill>
        </p:spPr>
        <p:txBody>
          <a:bodyPr wrap="square" lIns="0" tIns="0" rIns="0" bIns="0" rtlCol="0"/>
          <a:lstStyle/>
          <a:p>
            <a:endParaRPr sz="1266"/>
          </a:p>
        </p:txBody>
      </p:sp>
      <p:sp>
        <p:nvSpPr>
          <p:cNvPr id="14" name="object 14"/>
          <p:cNvSpPr/>
          <p:nvPr/>
        </p:nvSpPr>
        <p:spPr>
          <a:xfrm>
            <a:off x="1764974" y="6468241"/>
            <a:ext cx="39737" cy="57150"/>
          </a:xfrm>
          <a:custGeom>
            <a:avLst/>
            <a:gdLst/>
            <a:ahLst/>
            <a:cxnLst/>
            <a:rect l="l" t="t" r="r" b="b"/>
            <a:pathLst>
              <a:path w="56514" h="81279">
                <a:moveTo>
                  <a:pt x="0" y="81280"/>
                </a:moveTo>
                <a:lnTo>
                  <a:pt x="55905" y="81280"/>
                </a:lnTo>
                <a:lnTo>
                  <a:pt x="55905" y="0"/>
                </a:lnTo>
                <a:lnTo>
                  <a:pt x="0" y="0"/>
                </a:lnTo>
                <a:lnTo>
                  <a:pt x="0" y="81280"/>
                </a:lnTo>
                <a:close/>
              </a:path>
            </a:pathLst>
          </a:custGeom>
          <a:solidFill>
            <a:srgbClr val="FFFFFF"/>
          </a:solidFill>
        </p:spPr>
        <p:txBody>
          <a:bodyPr wrap="square" lIns="0" tIns="0" rIns="0" bIns="0" rtlCol="0"/>
          <a:lstStyle/>
          <a:p>
            <a:endParaRPr sz="1266"/>
          </a:p>
        </p:txBody>
      </p:sp>
      <p:sp>
        <p:nvSpPr>
          <p:cNvPr id="15" name="object 15"/>
          <p:cNvSpPr/>
          <p:nvPr/>
        </p:nvSpPr>
        <p:spPr>
          <a:xfrm>
            <a:off x="1764974" y="6451721"/>
            <a:ext cx="129927" cy="0"/>
          </a:xfrm>
          <a:custGeom>
            <a:avLst/>
            <a:gdLst/>
            <a:ahLst/>
            <a:cxnLst/>
            <a:rect l="l" t="t" r="r" b="b"/>
            <a:pathLst>
              <a:path w="184784">
                <a:moveTo>
                  <a:pt x="0" y="0"/>
                </a:moveTo>
                <a:lnTo>
                  <a:pt x="184302" y="0"/>
                </a:lnTo>
              </a:path>
            </a:pathLst>
          </a:custGeom>
          <a:ln w="46989">
            <a:solidFill>
              <a:srgbClr val="FFFFFF"/>
            </a:solidFill>
          </a:ln>
        </p:spPr>
        <p:txBody>
          <a:bodyPr wrap="square" lIns="0" tIns="0" rIns="0" bIns="0" rtlCol="0"/>
          <a:lstStyle/>
          <a:p>
            <a:endParaRPr sz="1266"/>
          </a:p>
        </p:txBody>
      </p:sp>
      <p:sp>
        <p:nvSpPr>
          <p:cNvPr id="16" name="object 16"/>
          <p:cNvSpPr/>
          <p:nvPr/>
        </p:nvSpPr>
        <p:spPr>
          <a:xfrm>
            <a:off x="1764974" y="6378944"/>
            <a:ext cx="39737" cy="56257"/>
          </a:xfrm>
          <a:custGeom>
            <a:avLst/>
            <a:gdLst/>
            <a:ahLst/>
            <a:cxnLst/>
            <a:rect l="l" t="t" r="r" b="b"/>
            <a:pathLst>
              <a:path w="56514" h="80009">
                <a:moveTo>
                  <a:pt x="0" y="80010"/>
                </a:moveTo>
                <a:lnTo>
                  <a:pt x="55905" y="80010"/>
                </a:lnTo>
                <a:lnTo>
                  <a:pt x="55905" y="0"/>
                </a:lnTo>
                <a:lnTo>
                  <a:pt x="0" y="0"/>
                </a:lnTo>
                <a:lnTo>
                  <a:pt x="0" y="80010"/>
                </a:lnTo>
                <a:close/>
              </a:path>
            </a:pathLst>
          </a:custGeom>
          <a:solidFill>
            <a:srgbClr val="FFFFFF"/>
          </a:solidFill>
        </p:spPr>
        <p:txBody>
          <a:bodyPr wrap="square" lIns="0" tIns="0" rIns="0" bIns="0" rtlCol="0"/>
          <a:lstStyle/>
          <a:p>
            <a:endParaRPr sz="1266"/>
          </a:p>
        </p:txBody>
      </p:sp>
      <p:sp>
        <p:nvSpPr>
          <p:cNvPr id="17" name="object 17"/>
          <p:cNvSpPr/>
          <p:nvPr/>
        </p:nvSpPr>
        <p:spPr>
          <a:xfrm>
            <a:off x="185525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FFFFFF"/>
          </a:solidFill>
        </p:spPr>
        <p:txBody>
          <a:bodyPr wrap="square" lIns="0" tIns="0" rIns="0" bIns="0" rtlCol="0"/>
          <a:lstStyle/>
          <a:p>
            <a:endParaRPr sz="1266"/>
          </a:p>
        </p:txBody>
      </p:sp>
      <p:sp>
        <p:nvSpPr>
          <p:cNvPr id="18" name="object 18"/>
          <p:cNvSpPr/>
          <p:nvPr/>
        </p:nvSpPr>
        <p:spPr>
          <a:xfrm>
            <a:off x="185525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FFFFFF"/>
          </a:solidFill>
        </p:spPr>
        <p:txBody>
          <a:bodyPr wrap="square" lIns="0" tIns="0" rIns="0" bIns="0" rtlCol="0"/>
          <a:lstStyle/>
          <a:p>
            <a:endParaRPr sz="1266"/>
          </a:p>
        </p:txBody>
      </p:sp>
      <p:sp>
        <p:nvSpPr>
          <p:cNvPr id="19" name="object 19"/>
          <p:cNvSpPr/>
          <p:nvPr/>
        </p:nvSpPr>
        <p:spPr>
          <a:xfrm>
            <a:off x="2026471" y="6377215"/>
            <a:ext cx="141089" cy="150911"/>
          </a:xfrm>
          <a:custGeom>
            <a:avLst/>
            <a:gdLst/>
            <a:ahLst/>
            <a:cxnLst/>
            <a:rect l="l" t="t" r="r" b="b"/>
            <a:pathLst>
              <a:path w="200659" h="214629">
                <a:moveTo>
                  <a:pt x="105663" y="0"/>
                </a:moveTo>
                <a:lnTo>
                  <a:pt x="65568" y="7847"/>
                </a:lnTo>
                <a:lnTo>
                  <a:pt x="31867" y="29835"/>
                </a:lnTo>
                <a:lnTo>
                  <a:pt x="8648" y="63629"/>
                </a:lnTo>
                <a:lnTo>
                  <a:pt x="0" y="106895"/>
                </a:lnTo>
                <a:lnTo>
                  <a:pt x="8740" y="150210"/>
                </a:lnTo>
                <a:lnTo>
                  <a:pt x="32370" y="184108"/>
                </a:lnTo>
                <a:lnTo>
                  <a:pt x="66999" y="206201"/>
                </a:lnTo>
                <a:lnTo>
                  <a:pt x="108737" y="214096"/>
                </a:lnTo>
                <a:lnTo>
                  <a:pt x="138077" y="211202"/>
                </a:lnTo>
                <a:lnTo>
                  <a:pt x="162837" y="202233"/>
                </a:lnTo>
                <a:lnTo>
                  <a:pt x="183509" y="186755"/>
                </a:lnTo>
                <a:lnTo>
                  <a:pt x="199655" y="165557"/>
                </a:lnTo>
                <a:lnTo>
                  <a:pt x="108432" y="165557"/>
                </a:lnTo>
                <a:lnTo>
                  <a:pt x="86937" y="161013"/>
                </a:lnTo>
                <a:lnTo>
                  <a:pt x="70802" y="148551"/>
                </a:lnTo>
                <a:lnTo>
                  <a:pt x="60658" y="129927"/>
                </a:lnTo>
                <a:lnTo>
                  <a:pt x="57137" y="106895"/>
                </a:lnTo>
                <a:lnTo>
                  <a:pt x="60544" y="83911"/>
                </a:lnTo>
                <a:lnTo>
                  <a:pt x="70343" y="65392"/>
                </a:lnTo>
                <a:lnTo>
                  <a:pt x="85903" y="53035"/>
                </a:lnTo>
                <a:lnTo>
                  <a:pt x="106591" y="48539"/>
                </a:lnTo>
                <a:lnTo>
                  <a:pt x="190530" y="48539"/>
                </a:lnTo>
                <a:lnTo>
                  <a:pt x="195973" y="44843"/>
                </a:lnTo>
                <a:lnTo>
                  <a:pt x="180825" y="26955"/>
                </a:lnTo>
                <a:lnTo>
                  <a:pt x="161186" y="12749"/>
                </a:lnTo>
                <a:lnTo>
                  <a:pt x="136364" y="3379"/>
                </a:lnTo>
                <a:lnTo>
                  <a:pt x="105663" y="0"/>
                </a:lnTo>
                <a:close/>
              </a:path>
              <a:path w="200659" h="214629">
                <a:moveTo>
                  <a:pt x="157568" y="136690"/>
                </a:moveTo>
                <a:lnTo>
                  <a:pt x="149936" y="148197"/>
                </a:lnTo>
                <a:lnTo>
                  <a:pt x="139796" y="157343"/>
                </a:lnTo>
                <a:lnTo>
                  <a:pt x="126259" y="163379"/>
                </a:lnTo>
                <a:lnTo>
                  <a:pt x="108432" y="165557"/>
                </a:lnTo>
                <a:lnTo>
                  <a:pt x="199655" y="165557"/>
                </a:lnTo>
                <a:lnTo>
                  <a:pt x="200583" y="164337"/>
                </a:lnTo>
                <a:lnTo>
                  <a:pt x="157568" y="136690"/>
                </a:lnTo>
                <a:close/>
              </a:path>
              <a:path w="200659" h="214629">
                <a:moveTo>
                  <a:pt x="190530" y="48539"/>
                </a:moveTo>
                <a:lnTo>
                  <a:pt x="106591" y="48539"/>
                </a:lnTo>
                <a:lnTo>
                  <a:pt x="124003" y="50698"/>
                </a:lnTo>
                <a:lnTo>
                  <a:pt x="137153" y="56368"/>
                </a:lnTo>
                <a:lnTo>
                  <a:pt x="146846" y="64344"/>
                </a:lnTo>
                <a:lnTo>
                  <a:pt x="153885" y="73418"/>
                </a:lnTo>
                <a:lnTo>
                  <a:pt x="190530" y="48539"/>
                </a:lnTo>
                <a:close/>
              </a:path>
            </a:pathLst>
          </a:custGeom>
          <a:solidFill>
            <a:srgbClr val="FFFFFF"/>
          </a:solidFill>
        </p:spPr>
        <p:txBody>
          <a:bodyPr wrap="square" lIns="0" tIns="0" rIns="0" bIns="0" rtlCol="0"/>
          <a:lstStyle/>
          <a:p>
            <a:endParaRPr sz="1266"/>
          </a:p>
        </p:txBody>
      </p:sp>
      <p:sp>
        <p:nvSpPr>
          <p:cNvPr id="20" name="object 20"/>
          <p:cNvSpPr/>
          <p:nvPr/>
        </p:nvSpPr>
        <p:spPr>
          <a:xfrm>
            <a:off x="2543490" y="6352089"/>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1" name="object 21"/>
          <p:cNvSpPr txBox="1"/>
          <p:nvPr/>
        </p:nvSpPr>
        <p:spPr>
          <a:xfrm>
            <a:off x="3931195" y="1355162"/>
            <a:ext cx="927795" cy="517361"/>
          </a:xfrm>
          <a:prstGeom prst="rect">
            <a:avLst/>
          </a:prstGeom>
        </p:spPr>
        <p:txBody>
          <a:bodyPr vert="horz" wrap="square" lIns="0" tIns="8930" rIns="0" bIns="0" rtlCol="0">
            <a:spAutoFit/>
          </a:bodyPr>
          <a:lstStyle/>
          <a:p>
            <a:pPr marL="136173" marR="3572" indent="-127690">
              <a:lnSpc>
                <a:spcPct val="113900"/>
              </a:lnSpc>
              <a:spcBef>
                <a:spcPts val="70"/>
              </a:spcBef>
            </a:pPr>
            <a:r>
              <a:rPr sz="1512" b="1" spc="-56" dirty="0">
                <a:solidFill>
                  <a:srgbClr val="FFFFFF"/>
                </a:solidFill>
                <a:latin typeface="Arial"/>
                <a:cs typeface="Arial"/>
              </a:rPr>
              <a:t>On</a:t>
            </a:r>
            <a:r>
              <a:rPr sz="1512" b="1" spc="-14" dirty="0">
                <a:solidFill>
                  <a:srgbClr val="FFFFFF"/>
                </a:solidFill>
                <a:latin typeface="Arial"/>
                <a:cs typeface="Arial"/>
              </a:rPr>
              <a:t>-</a:t>
            </a:r>
            <a:r>
              <a:rPr sz="1512" b="1" spc="-28" dirty="0">
                <a:solidFill>
                  <a:srgbClr val="FFFFFF"/>
                </a:solidFill>
                <a:latin typeface="Arial"/>
                <a:cs typeface="Arial"/>
              </a:rPr>
              <a:t>th</a:t>
            </a:r>
            <a:r>
              <a:rPr sz="1512" b="1" spc="-25" dirty="0">
                <a:solidFill>
                  <a:srgbClr val="FFFFFF"/>
                </a:solidFill>
                <a:latin typeface="Arial"/>
                <a:cs typeface="Arial"/>
              </a:rPr>
              <a:t>e</a:t>
            </a:r>
            <a:r>
              <a:rPr sz="1512" b="1" spc="-63" dirty="0">
                <a:solidFill>
                  <a:srgbClr val="FFFFFF"/>
                </a:solidFill>
                <a:latin typeface="Arial"/>
                <a:cs typeface="Arial"/>
              </a:rPr>
              <a:t>-job  </a:t>
            </a:r>
            <a:r>
              <a:rPr sz="1512" b="1" spc="-49" dirty="0">
                <a:solidFill>
                  <a:srgbClr val="FFFFFF"/>
                </a:solidFill>
                <a:latin typeface="Arial"/>
                <a:cs typeface="Arial"/>
              </a:rPr>
              <a:t>training</a:t>
            </a:r>
            <a:endParaRPr sz="1512">
              <a:latin typeface="Arial"/>
              <a:cs typeface="Arial"/>
            </a:endParaRPr>
          </a:p>
        </p:txBody>
      </p:sp>
      <p:sp>
        <p:nvSpPr>
          <p:cNvPr id="22" name="object 22"/>
          <p:cNvSpPr txBox="1"/>
          <p:nvPr/>
        </p:nvSpPr>
        <p:spPr>
          <a:xfrm>
            <a:off x="4744633" y="3049624"/>
            <a:ext cx="2182862" cy="441764"/>
          </a:xfrm>
          <a:prstGeom prst="rect">
            <a:avLst/>
          </a:prstGeom>
        </p:spPr>
        <p:txBody>
          <a:bodyPr vert="horz" wrap="square" lIns="0" tIns="8930" rIns="0" bIns="0" rtlCol="0">
            <a:spAutoFit/>
          </a:bodyPr>
          <a:lstStyle/>
          <a:p>
            <a:pPr marL="8929">
              <a:spcBef>
                <a:spcPts val="70"/>
              </a:spcBef>
            </a:pPr>
            <a:r>
              <a:rPr sz="2812" b="1" spc="-67" dirty="0">
                <a:solidFill>
                  <a:srgbClr val="FFFFFF"/>
                </a:solidFill>
                <a:latin typeface="Arial"/>
                <a:cs typeface="Arial"/>
              </a:rPr>
              <a:t>O</a:t>
            </a:r>
            <a:r>
              <a:rPr sz="2812" b="1" spc="-70" dirty="0">
                <a:solidFill>
                  <a:srgbClr val="FFFFFF"/>
                </a:solidFill>
                <a:latin typeface="Arial"/>
                <a:cs typeface="Arial"/>
              </a:rPr>
              <a:t>B</a:t>
            </a:r>
            <a:r>
              <a:rPr sz="2812" b="1" spc="-148" dirty="0">
                <a:solidFill>
                  <a:srgbClr val="FFFFFF"/>
                </a:solidFill>
                <a:latin typeface="Arial"/>
                <a:cs typeface="Arial"/>
              </a:rPr>
              <a:t>J</a:t>
            </a:r>
            <a:r>
              <a:rPr sz="2812" b="1" spc="-214" dirty="0">
                <a:solidFill>
                  <a:srgbClr val="FFFFFF"/>
                </a:solidFill>
                <a:latin typeface="Arial"/>
                <a:cs typeface="Arial"/>
              </a:rPr>
              <a:t>E</a:t>
            </a:r>
            <a:r>
              <a:rPr sz="2812" b="1" spc="-49" dirty="0">
                <a:solidFill>
                  <a:srgbClr val="FFFFFF"/>
                </a:solidFill>
                <a:latin typeface="Arial"/>
                <a:cs typeface="Arial"/>
              </a:rPr>
              <a:t>CTIVES</a:t>
            </a:r>
            <a:endParaRPr sz="2812">
              <a:latin typeface="Arial"/>
              <a:cs typeface="Arial"/>
            </a:endParaRPr>
          </a:p>
        </p:txBody>
      </p:sp>
      <p:sp>
        <p:nvSpPr>
          <p:cNvPr id="23" name="object 23"/>
          <p:cNvSpPr txBox="1"/>
          <p:nvPr/>
        </p:nvSpPr>
        <p:spPr>
          <a:xfrm>
            <a:off x="2650127" y="3628495"/>
            <a:ext cx="1101030" cy="484657"/>
          </a:xfrm>
          <a:prstGeom prst="rect">
            <a:avLst/>
          </a:prstGeom>
        </p:spPr>
        <p:txBody>
          <a:bodyPr vert="horz" wrap="square" lIns="0" tIns="22770" rIns="0" bIns="0" rtlCol="0">
            <a:spAutoFit/>
          </a:bodyPr>
          <a:lstStyle/>
          <a:p>
            <a:pPr marL="8929" marR="3572" indent="76793">
              <a:lnSpc>
                <a:spcPts val="1751"/>
              </a:lnSpc>
              <a:spcBef>
                <a:spcPts val="179"/>
              </a:spcBef>
            </a:pPr>
            <a:r>
              <a:rPr sz="1512" b="1" spc="-77" dirty="0">
                <a:solidFill>
                  <a:srgbClr val="FFFFFF"/>
                </a:solidFill>
                <a:latin typeface="Arial"/>
                <a:cs typeface="Arial"/>
              </a:rPr>
              <a:t>Leadership  </a:t>
            </a:r>
            <a:r>
              <a:rPr sz="1512" b="1" spc="-63" dirty="0">
                <a:solidFill>
                  <a:srgbClr val="FFFFFF"/>
                </a:solidFill>
                <a:latin typeface="Arial"/>
                <a:cs typeface="Arial"/>
              </a:rPr>
              <a:t>d</a:t>
            </a:r>
            <a:r>
              <a:rPr sz="1512" b="1" spc="-91" dirty="0">
                <a:solidFill>
                  <a:srgbClr val="FFFFFF"/>
                </a:solidFill>
                <a:latin typeface="Arial"/>
                <a:cs typeface="Arial"/>
              </a:rPr>
              <a:t>e</a:t>
            </a:r>
            <a:r>
              <a:rPr sz="1512" b="1" spc="-141" dirty="0">
                <a:solidFill>
                  <a:srgbClr val="FFFFFF"/>
                </a:solidFill>
                <a:latin typeface="Arial"/>
                <a:cs typeface="Arial"/>
              </a:rPr>
              <a:t>v</a:t>
            </a:r>
            <a:r>
              <a:rPr sz="1512" b="1" spc="-84" dirty="0">
                <a:solidFill>
                  <a:srgbClr val="FFFFFF"/>
                </a:solidFill>
                <a:latin typeface="Arial"/>
                <a:cs typeface="Arial"/>
              </a:rPr>
              <a:t>elopme</a:t>
            </a:r>
            <a:r>
              <a:rPr sz="1512" b="1" spc="-98" dirty="0">
                <a:solidFill>
                  <a:srgbClr val="FFFFFF"/>
                </a:solidFill>
                <a:latin typeface="Arial"/>
                <a:cs typeface="Arial"/>
              </a:rPr>
              <a:t>n</a:t>
            </a:r>
            <a:r>
              <a:rPr sz="1512" b="1" spc="70" dirty="0">
                <a:solidFill>
                  <a:srgbClr val="FFFFFF"/>
                </a:solidFill>
                <a:latin typeface="Arial"/>
                <a:cs typeface="Arial"/>
              </a:rPr>
              <a:t>t</a:t>
            </a:r>
            <a:endParaRPr sz="1512">
              <a:latin typeface="Arial"/>
              <a:cs typeface="Arial"/>
            </a:endParaRPr>
          </a:p>
        </p:txBody>
      </p:sp>
      <p:sp>
        <p:nvSpPr>
          <p:cNvPr id="24" name="object 24"/>
          <p:cNvSpPr txBox="1"/>
          <p:nvPr/>
        </p:nvSpPr>
        <p:spPr>
          <a:xfrm>
            <a:off x="2440646" y="1714338"/>
            <a:ext cx="692943" cy="715490"/>
          </a:xfrm>
          <a:prstGeom prst="rect">
            <a:avLst/>
          </a:prstGeom>
        </p:spPr>
        <p:txBody>
          <a:bodyPr vert="horz" wrap="square" lIns="0" tIns="22770" rIns="0" bIns="0" rtlCol="0">
            <a:spAutoFit/>
          </a:bodyPr>
          <a:lstStyle/>
          <a:p>
            <a:pPr marL="8929" marR="3572" indent="4018" algn="just">
              <a:lnSpc>
                <a:spcPts val="1751"/>
              </a:lnSpc>
              <a:spcBef>
                <a:spcPts val="179"/>
              </a:spcBef>
            </a:pPr>
            <a:r>
              <a:rPr sz="1512" b="1" spc="-70" dirty="0">
                <a:solidFill>
                  <a:srgbClr val="FFFFFF"/>
                </a:solidFill>
                <a:latin typeface="Arial"/>
                <a:cs typeface="Arial"/>
              </a:rPr>
              <a:t>Support  </a:t>
            </a:r>
            <a:r>
              <a:rPr sz="1512" b="1" spc="-46" dirty="0">
                <a:solidFill>
                  <a:srgbClr val="FFFFFF"/>
                </a:solidFill>
                <a:latin typeface="Arial"/>
                <a:cs typeface="Arial"/>
              </a:rPr>
              <a:t>critical  </a:t>
            </a:r>
            <a:r>
              <a:rPr sz="1512" b="1" spc="-74" dirty="0">
                <a:solidFill>
                  <a:srgbClr val="FFFFFF"/>
                </a:solidFill>
                <a:latin typeface="Arial"/>
                <a:cs typeface="Arial"/>
              </a:rPr>
              <a:t>thinking</a:t>
            </a:r>
            <a:endParaRPr sz="1512">
              <a:latin typeface="Arial"/>
              <a:cs typeface="Arial"/>
            </a:endParaRPr>
          </a:p>
        </p:txBody>
      </p:sp>
      <p:sp>
        <p:nvSpPr>
          <p:cNvPr id="25" name="object 25"/>
          <p:cNvSpPr txBox="1"/>
          <p:nvPr/>
        </p:nvSpPr>
        <p:spPr>
          <a:xfrm>
            <a:off x="6956811" y="1313536"/>
            <a:ext cx="977801" cy="715490"/>
          </a:xfrm>
          <a:prstGeom prst="rect">
            <a:avLst/>
          </a:prstGeom>
        </p:spPr>
        <p:txBody>
          <a:bodyPr vert="horz" wrap="square" lIns="0" tIns="22770" rIns="0" bIns="0" rtlCol="0">
            <a:spAutoFit/>
          </a:bodyPr>
          <a:lstStyle/>
          <a:p>
            <a:pPr marL="51344" marR="3572" indent="-42861" algn="just">
              <a:lnSpc>
                <a:spcPts val="1751"/>
              </a:lnSpc>
              <a:spcBef>
                <a:spcPts val="179"/>
              </a:spcBef>
            </a:pPr>
            <a:r>
              <a:rPr sz="1512" b="1" spc="-80" dirty="0">
                <a:solidFill>
                  <a:srgbClr val="FFFFFF"/>
                </a:solidFill>
                <a:latin typeface="Arial"/>
                <a:cs typeface="Arial"/>
              </a:rPr>
              <a:t>Support</a:t>
            </a:r>
            <a:r>
              <a:rPr sz="1512" b="1" spc="-137" dirty="0">
                <a:solidFill>
                  <a:srgbClr val="FFFFFF"/>
                </a:solidFill>
                <a:latin typeface="Arial"/>
                <a:cs typeface="Arial"/>
              </a:rPr>
              <a:t> </a:t>
            </a:r>
            <a:r>
              <a:rPr sz="1512" b="1" spc="-14" dirty="0">
                <a:solidFill>
                  <a:srgbClr val="FFFFFF"/>
                </a:solidFill>
                <a:latin typeface="Arial"/>
                <a:cs typeface="Arial"/>
              </a:rPr>
              <a:t>for  </a:t>
            </a:r>
            <a:r>
              <a:rPr sz="1512" b="1" spc="-88" dirty="0">
                <a:solidFill>
                  <a:srgbClr val="FFFFFF"/>
                </a:solidFill>
                <a:latin typeface="Arial"/>
                <a:cs typeface="Arial"/>
              </a:rPr>
              <a:t>incumbent  </a:t>
            </a:r>
            <a:r>
              <a:rPr sz="1512" b="1" spc="-95" dirty="0">
                <a:solidFill>
                  <a:srgbClr val="FFFFFF"/>
                </a:solidFill>
                <a:latin typeface="Arial"/>
                <a:cs typeface="Arial"/>
              </a:rPr>
              <a:t>workers</a:t>
            </a:r>
            <a:endParaRPr sz="1512">
              <a:latin typeface="Arial"/>
              <a:cs typeface="Arial"/>
            </a:endParaRPr>
          </a:p>
        </p:txBody>
      </p:sp>
      <p:sp>
        <p:nvSpPr>
          <p:cNvPr id="26" name="object 26"/>
          <p:cNvSpPr txBox="1"/>
          <p:nvPr/>
        </p:nvSpPr>
        <p:spPr>
          <a:xfrm>
            <a:off x="8342797" y="2852156"/>
            <a:ext cx="673298" cy="946322"/>
          </a:xfrm>
          <a:prstGeom prst="rect">
            <a:avLst/>
          </a:prstGeom>
        </p:spPr>
        <p:txBody>
          <a:bodyPr vert="horz" wrap="square" lIns="0" tIns="22770" rIns="0" bIns="0" rtlCol="0">
            <a:spAutoFit/>
          </a:bodyPr>
          <a:lstStyle/>
          <a:p>
            <a:pPr marL="8929" marR="3572" algn="just">
              <a:lnSpc>
                <a:spcPts val="1751"/>
              </a:lnSpc>
              <a:spcBef>
                <a:spcPts val="179"/>
              </a:spcBef>
            </a:pPr>
            <a:r>
              <a:rPr sz="1512" b="1" spc="-67" dirty="0">
                <a:solidFill>
                  <a:srgbClr val="FFFFFF"/>
                </a:solidFill>
                <a:latin typeface="Arial"/>
                <a:cs typeface="Arial"/>
              </a:rPr>
              <a:t>Nimble,  </a:t>
            </a:r>
            <a:r>
              <a:rPr sz="1512" b="1" spc="-53" dirty="0">
                <a:solidFill>
                  <a:srgbClr val="FFFFFF"/>
                </a:solidFill>
                <a:latin typeface="Arial"/>
                <a:cs typeface="Arial"/>
              </a:rPr>
              <a:t>flexible  </a:t>
            </a:r>
            <a:r>
              <a:rPr sz="1512" b="1" spc="35" dirty="0">
                <a:solidFill>
                  <a:srgbClr val="FFFFFF"/>
                </a:solidFill>
                <a:latin typeface="Arial"/>
                <a:cs typeface="Arial"/>
              </a:rPr>
              <a:t>t</a:t>
            </a:r>
            <a:r>
              <a:rPr sz="1512" b="1" spc="14" dirty="0">
                <a:solidFill>
                  <a:srgbClr val="FFFFFF"/>
                </a:solidFill>
                <a:latin typeface="Arial"/>
                <a:cs typeface="Arial"/>
              </a:rPr>
              <a:t>r</a:t>
            </a:r>
            <a:r>
              <a:rPr sz="1512" b="1" spc="-67" dirty="0">
                <a:solidFill>
                  <a:srgbClr val="FFFFFF"/>
                </a:solidFill>
                <a:latin typeface="Arial"/>
                <a:cs typeface="Arial"/>
              </a:rPr>
              <a:t>aining  </a:t>
            </a:r>
            <a:r>
              <a:rPr sz="1512" b="1" spc="-120" dirty="0">
                <a:solidFill>
                  <a:srgbClr val="FFFFFF"/>
                </a:solidFill>
                <a:latin typeface="Arial"/>
                <a:cs typeface="Arial"/>
              </a:rPr>
              <a:t>system</a:t>
            </a:r>
            <a:endParaRPr sz="1512" dirty="0">
              <a:latin typeface="Arial"/>
              <a:cs typeface="Arial"/>
            </a:endParaRPr>
          </a:p>
        </p:txBody>
      </p:sp>
      <p:sp>
        <p:nvSpPr>
          <p:cNvPr id="27" name="object 27"/>
          <p:cNvSpPr txBox="1"/>
          <p:nvPr/>
        </p:nvSpPr>
        <p:spPr>
          <a:xfrm>
            <a:off x="8559480" y="1186873"/>
            <a:ext cx="1551087" cy="946322"/>
          </a:xfrm>
          <a:prstGeom prst="rect">
            <a:avLst/>
          </a:prstGeom>
        </p:spPr>
        <p:txBody>
          <a:bodyPr vert="horz" wrap="square" lIns="0" tIns="22770" rIns="0" bIns="0" rtlCol="0">
            <a:spAutoFit/>
          </a:bodyPr>
          <a:lstStyle/>
          <a:p>
            <a:pPr marL="8929" marR="3572" indent="-446" algn="ctr">
              <a:lnSpc>
                <a:spcPts val="1751"/>
              </a:lnSpc>
              <a:spcBef>
                <a:spcPts val="179"/>
              </a:spcBef>
            </a:pPr>
            <a:r>
              <a:rPr sz="1512" b="1" spc="-67" dirty="0">
                <a:solidFill>
                  <a:srgbClr val="FFFFFF"/>
                </a:solidFill>
                <a:latin typeface="Arial"/>
                <a:cs typeface="Arial"/>
              </a:rPr>
              <a:t>Standardize  </a:t>
            </a:r>
            <a:r>
              <a:rPr sz="1512" b="1" spc="-80" dirty="0">
                <a:solidFill>
                  <a:srgbClr val="FFFFFF"/>
                </a:solidFill>
                <a:latin typeface="Arial"/>
                <a:cs typeface="Arial"/>
              </a:rPr>
              <a:t>onboarding and  </a:t>
            </a:r>
            <a:r>
              <a:rPr sz="1512" b="1" spc="-112" dirty="0">
                <a:solidFill>
                  <a:srgbClr val="FFFFFF"/>
                </a:solidFill>
                <a:latin typeface="Arial"/>
                <a:cs typeface="Arial"/>
              </a:rPr>
              <a:t>assessment</a:t>
            </a:r>
            <a:r>
              <a:rPr sz="1512" b="1" spc="-141" dirty="0">
                <a:solidFill>
                  <a:srgbClr val="FFFFFF"/>
                </a:solidFill>
                <a:latin typeface="Arial"/>
                <a:cs typeface="Arial"/>
              </a:rPr>
              <a:t> </a:t>
            </a:r>
            <a:r>
              <a:rPr sz="1512" b="1" spc="-116" dirty="0">
                <a:solidFill>
                  <a:srgbClr val="FFFFFF"/>
                </a:solidFill>
                <a:latin typeface="Arial"/>
                <a:cs typeface="Arial"/>
              </a:rPr>
              <a:t>across  </a:t>
            </a:r>
            <a:r>
              <a:rPr sz="1512" b="1" spc="-56" dirty="0">
                <a:solidFill>
                  <a:srgbClr val="FFFFFF"/>
                </a:solidFill>
                <a:latin typeface="Arial"/>
                <a:cs typeface="Arial"/>
              </a:rPr>
              <a:t>departments</a:t>
            </a:r>
            <a:endParaRPr sz="1512" dirty="0">
              <a:latin typeface="Arial"/>
              <a:cs typeface="Arial"/>
            </a:endParaRPr>
          </a:p>
        </p:txBody>
      </p:sp>
      <p:sp>
        <p:nvSpPr>
          <p:cNvPr id="28" name="object 28"/>
          <p:cNvSpPr txBox="1"/>
          <p:nvPr/>
        </p:nvSpPr>
        <p:spPr>
          <a:xfrm>
            <a:off x="8890572" y="4563413"/>
            <a:ext cx="810816" cy="946322"/>
          </a:xfrm>
          <a:prstGeom prst="rect">
            <a:avLst/>
          </a:prstGeom>
        </p:spPr>
        <p:txBody>
          <a:bodyPr vert="horz" wrap="square" lIns="0" tIns="22770" rIns="0" bIns="0" rtlCol="0">
            <a:spAutoFit/>
          </a:bodyPr>
          <a:lstStyle/>
          <a:p>
            <a:pPr marL="8929" marR="3572" indent="-446" algn="ctr">
              <a:lnSpc>
                <a:spcPts val="1751"/>
              </a:lnSpc>
              <a:spcBef>
                <a:spcPts val="179"/>
              </a:spcBef>
            </a:pPr>
            <a:r>
              <a:rPr sz="1512" b="1" spc="-102" dirty="0">
                <a:solidFill>
                  <a:srgbClr val="FFFFFF"/>
                </a:solidFill>
                <a:latin typeface="Arial"/>
                <a:cs typeface="Arial"/>
              </a:rPr>
              <a:t>Build  </a:t>
            </a:r>
            <a:r>
              <a:rPr sz="1512" b="1" spc="-25" dirty="0">
                <a:solidFill>
                  <a:srgbClr val="FFFFFF"/>
                </a:solidFill>
                <a:latin typeface="Arial"/>
                <a:cs typeface="Arial"/>
              </a:rPr>
              <a:t>r</a:t>
            </a:r>
            <a:r>
              <a:rPr sz="1512" b="1" spc="-49" dirty="0">
                <a:solidFill>
                  <a:srgbClr val="FFFFFF"/>
                </a:solidFill>
                <a:latin typeface="Arial"/>
                <a:cs typeface="Arial"/>
              </a:rPr>
              <a:t>e</a:t>
            </a:r>
            <a:r>
              <a:rPr sz="1512" b="1" spc="-28" dirty="0">
                <a:solidFill>
                  <a:srgbClr val="FFFFFF"/>
                </a:solidFill>
                <a:latin typeface="Arial"/>
                <a:cs typeface="Arial"/>
              </a:rPr>
              <a:t>flec</a:t>
            </a:r>
            <a:r>
              <a:rPr sz="1512" b="1" spc="-32" dirty="0">
                <a:solidFill>
                  <a:srgbClr val="FFFFFF"/>
                </a:solidFill>
                <a:latin typeface="Arial"/>
                <a:cs typeface="Arial"/>
              </a:rPr>
              <a:t>t</a:t>
            </a:r>
            <a:r>
              <a:rPr sz="1512" b="1" spc="-49" dirty="0">
                <a:solidFill>
                  <a:srgbClr val="FFFFFF"/>
                </a:solidFill>
                <a:latin typeface="Arial"/>
                <a:cs typeface="Arial"/>
              </a:rPr>
              <a:t>i</a:t>
            </a:r>
            <a:r>
              <a:rPr sz="1512" b="1" spc="-134" dirty="0">
                <a:solidFill>
                  <a:srgbClr val="FFFFFF"/>
                </a:solidFill>
                <a:latin typeface="Arial"/>
                <a:cs typeface="Arial"/>
              </a:rPr>
              <a:t>v</a:t>
            </a:r>
            <a:r>
              <a:rPr sz="1512" b="1" spc="-21" dirty="0">
                <a:solidFill>
                  <a:srgbClr val="FFFFFF"/>
                </a:solidFill>
                <a:latin typeface="Arial"/>
                <a:cs typeface="Arial"/>
              </a:rPr>
              <a:t>e  </a:t>
            </a:r>
            <a:r>
              <a:rPr sz="1512" b="1" spc="-53" dirty="0">
                <a:solidFill>
                  <a:srgbClr val="FFFFFF"/>
                </a:solidFill>
                <a:latin typeface="Arial"/>
                <a:cs typeface="Arial"/>
              </a:rPr>
              <a:t>practice  </a:t>
            </a:r>
            <a:r>
              <a:rPr sz="1512" b="1" spc="-120" dirty="0">
                <a:solidFill>
                  <a:srgbClr val="FFFFFF"/>
                </a:solidFill>
                <a:latin typeface="Arial"/>
                <a:cs typeface="Arial"/>
              </a:rPr>
              <a:t>system</a:t>
            </a:r>
            <a:endParaRPr sz="1512" dirty="0">
              <a:latin typeface="Arial"/>
              <a:cs typeface="Arial"/>
            </a:endParaRPr>
          </a:p>
        </p:txBody>
      </p:sp>
      <p:sp>
        <p:nvSpPr>
          <p:cNvPr id="29" name="object 29"/>
          <p:cNvSpPr txBox="1"/>
          <p:nvPr/>
        </p:nvSpPr>
        <p:spPr>
          <a:xfrm>
            <a:off x="3748403" y="4753312"/>
            <a:ext cx="1076027" cy="715490"/>
          </a:xfrm>
          <a:prstGeom prst="rect">
            <a:avLst/>
          </a:prstGeom>
        </p:spPr>
        <p:txBody>
          <a:bodyPr vert="horz" wrap="square" lIns="0" tIns="22770" rIns="0" bIns="0" rtlCol="0">
            <a:spAutoFit/>
          </a:bodyPr>
          <a:lstStyle/>
          <a:p>
            <a:pPr marL="8929" marR="3572" indent="60273" algn="just">
              <a:lnSpc>
                <a:spcPts val="1751"/>
              </a:lnSpc>
              <a:spcBef>
                <a:spcPts val="179"/>
              </a:spcBef>
            </a:pPr>
            <a:r>
              <a:rPr sz="1512" b="1" spc="-63" dirty="0">
                <a:solidFill>
                  <a:srgbClr val="FFFFFF"/>
                </a:solidFill>
                <a:latin typeface="Arial"/>
                <a:cs typeface="Arial"/>
              </a:rPr>
              <a:t>Strengthen  </a:t>
            </a:r>
            <a:r>
              <a:rPr sz="1512" b="1" spc="-42" dirty="0">
                <a:solidFill>
                  <a:srgbClr val="FFFFFF"/>
                </a:solidFill>
                <a:latin typeface="Arial"/>
                <a:cs typeface="Arial"/>
              </a:rPr>
              <a:t>department  </a:t>
            </a:r>
            <a:r>
              <a:rPr sz="1512" b="1" spc="-39" dirty="0">
                <a:solidFill>
                  <a:srgbClr val="FFFFFF"/>
                </a:solidFill>
                <a:latin typeface="Arial"/>
                <a:cs typeface="Arial"/>
              </a:rPr>
              <a:t>team</a:t>
            </a:r>
            <a:r>
              <a:rPr sz="1512" b="1" spc="-137" dirty="0">
                <a:solidFill>
                  <a:srgbClr val="FFFFFF"/>
                </a:solidFill>
                <a:latin typeface="Arial"/>
                <a:cs typeface="Arial"/>
              </a:rPr>
              <a:t> </a:t>
            </a:r>
            <a:r>
              <a:rPr sz="1512" b="1" spc="-63" dirty="0">
                <a:solidFill>
                  <a:srgbClr val="FFFFFF"/>
                </a:solidFill>
                <a:latin typeface="Arial"/>
                <a:cs typeface="Arial"/>
              </a:rPr>
              <a:t>culture</a:t>
            </a:r>
            <a:endParaRPr sz="1512" dirty="0">
              <a:latin typeface="Arial"/>
              <a:cs typeface="Arial"/>
            </a:endParaRPr>
          </a:p>
        </p:txBody>
      </p:sp>
      <p:sp>
        <p:nvSpPr>
          <p:cNvPr id="30" name="object 30"/>
          <p:cNvSpPr txBox="1"/>
          <p:nvPr/>
        </p:nvSpPr>
        <p:spPr>
          <a:xfrm>
            <a:off x="6783145" y="4783667"/>
            <a:ext cx="1114871" cy="715490"/>
          </a:xfrm>
          <a:prstGeom prst="rect">
            <a:avLst/>
          </a:prstGeom>
        </p:spPr>
        <p:txBody>
          <a:bodyPr vert="horz" wrap="square" lIns="0" tIns="22770" rIns="0" bIns="0" rtlCol="0">
            <a:spAutoFit/>
          </a:bodyPr>
          <a:lstStyle/>
          <a:p>
            <a:pPr marL="8929" marR="3572" algn="ctr">
              <a:lnSpc>
                <a:spcPts val="1751"/>
              </a:lnSpc>
              <a:spcBef>
                <a:spcPts val="179"/>
              </a:spcBef>
            </a:pPr>
            <a:r>
              <a:rPr sz="1512" b="1" spc="-123" dirty="0">
                <a:solidFill>
                  <a:srgbClr val="FFFFFF"/>
                </a:solidFill>
                <a:latin typeface="Arial"/>
                <a:cs typeface="Arial"/>
              </a:rPr>
              <a:t>Successful  </a:t>
            </a:r>
            <a:r>
              <a:rPr sz="1512" b="1" spc="-105" dirty="0">
                <a:solidFill>
                  <a:srgbClr val="FFFFFF"/>
                </a:solidFill>
                <a:latin typeface="Arial"/>
                <a:cs typeface="Arial"/>
              </a:rPr>
              <a:t>outcomes</a:t>
            </a:r>
            <a:r>
              <a:rPr sz="1512" b="1" spc="-137" dirty="0">
                <a:solidFill>
                  <a:srgbClr val="FFFFFF"/>
                </a:solidFill>
                <a:latin typeface="Arial"/>
                <a:cs typeface="Arial"/>
              </a:rPr>
              <a:t> </a:t>
            </a:r>
            <a:r>
              <a:rPr sz="1512" b="1" spc="-14" dirty="0">
                <a:solidFill>
                  <a:srgbClr val="FFFFFF"/>
                </a:solidFill>
                <a:latin typeface="Arial"/>
                <a:cs typeface="Arial"/>
              </a:rPr>
              <a:t>for  </a:t>
            </a:r>
            <a:r>
              <a:rPr sz="1512" b="1" spc="-70" dirty="0">
                <a:solidFill>
                  <a:srgbClr val="FFFFFF"/>
                </a:solidFill>
                <a:latin typeface="Arial"/>
                <a:cs typeface="Arial"/>
              </a:rPr>
              <a:t>apprentices</a:t>
            </a:r>
            <a:endParaRPr sz="1512">
              <a:latin typeface="Arial"/>
              <a:cs typeface="Arial"/>
            </a:endParaRPr>
          </a:p>
        </p:txBody>
      </p:sp>
      <p:sp>
        <p:nvSpPr>
          <p:cNvPr id="31" name="object 31"/>
          <p:cNvSpPr txBox="1">
            <a:spLocks noGrp="1"/>
          </p:cNvSpPr>
          <p:nvPr>
            <p:ph type="title"/>
          </p:nvPr>
        </p:nvSpPr>
        <p:spPr>
          <a:xfrm>
            <a:off x="3820881" y="410283"/>
            <a:ext cx="5069692" cy="344494"/>
          </a:xfrm>
          <a:prstGeom prst="rect">
            <a:avLst/>
          </a:prstGeom>
        </p:spPr>
        <p:txBody>
          <a:bodyPr vert="horz" wrap="square" lIns="0" tIns="8930" rIns="0" bIns="0" rtlCol="0" anchor="ctr">
            <a:spAutoFit/>
          </a:bodyPr>
          <a:lstStyle/>
          <a:p>
            <a:pPr marL="8929">
              <a:lnSpc>
                <a:spcPct val="100000"/>
              </a:lnSpc>
              <a:spcBef>
                <a:spcPts val="70"/>
              </a:spcBef>
            </a:pPr>
            <a:r>
              <a:rPr sz="2180" i="1" spc="4" dirty="0">
                <a:solidFill>
                  <a:srgbClr val="F8D24E"/>
                </a:solidFill>
                <a:latin typeface="Arial" panose="020B0604020202020204" pitchFamily="34" charset="0"/>
                <a:cs typeface="Arial" panose="020B0604020202020204" pitchFamily="34" charset="0"/>
              </a:rPr>
              <a:t>Mentorship </a:t>
            </a:r>
            <a:r>
              <a:rPr sz="2180" i="1" spc="-18" dirty="0">
                <a:solidFill>
                  <a:srgbClr val="F8D24E"/>
                </a:solidFill>
                <a:latin typeface="Arial" panose="020B0604020202020204" pitchFamily="34" charset="0"/>
                <a:cs typeface="Arial" panose="020B0604020202020204" pitchFamily="34" charset="0"/>
              </a:rPr>
              <a:t>Training </a:t>
            </a:r>
            <a:r>
              <a:rPr sz="2180" i="1" spc="-32" dirty="0">
                <a:solidFill>
                  <a:srgbClr val="F8D24E"/>
                </a:solidFill>
                <a:latin typeface="Arial" panose="020B0604020202020204" pitchFamily="34" charset="0"/>
                <a:cs typeface="Arial" panose="020B0604020202020204" pitchFamily="34" charset="0"/>
              </a:rPr>
              <a:t>Program</a:t>
            </a:r>
            <a:r>
              <a:rPr sz="2180" i="1" spc="-214" dirty="0">
                <a:solidFill>
                  <a:srgbClr val="F8D24E"/>
                </a:solidFill>
                <a:latin typeface="Arial" panose="020B0604020202020204" pitchFamily="34" charset="0"/>
                <a:cs typeface="Arial" panose="020B0604020202020204" pitchFamily="34" charset="0"/>
              </a:rPr>
              <a:t> </a:t>
            </a:r>
            <a:r>
              <a:rPr sz="2180" i="1" spc="-28" dirty="0">
                <a:solidFill>
                  <a:srgbClr val="F8D24E"/>
                </a:solidFill>
                <a:latin typeface="Arial" panose="020B0604020202020204" pitchFamily="34" charset="0"/>
                <a:cs typeface="Arial" panose="020B0604020202020204" pitchFamily="34" charset="0"/>
              </a:rPr>
              <a:t>Objectives</a:t>
            </a:r>
            <a:endParaRPr sz="2180" dirty="0">
              <a:latin typeface="Arial" panose="020B0604020202020204" pitchFamily="34" charset="0"/>
              <a:cs typeface="Arial" panose="020B0604020202020204" pitchFamily="34" charset="0"/>
            </a:endParaRPr>
          </a:p>
        </p:txBody>
      </p:sp>
      <p:sp>
        <p:nvSpPr>
          <p:cNvPr id="32" name="object 32"/>
          <p:cNvSpPr/>
          <p:nvPr/>
        </p:nvSpPr>
        <p:spPr>
          <a:xfrm>
            <a:off x="2090509" y="1043904"/>
            <a:ext cx="5965353" cy="4770987"/>
          </a:xfrm>
          <a:prstGeom prst="rect">
            <a:avLst/>
          </a:prstGeom>
          <a:blipFill>
            <a:blip r:embed="rId3" cstate="print"/>
            <a:stretch>
              <a:fillRect/>
            </a:stretch>
          </a:blipFill>
        </p:spPr>
        <p:txBody>
          <a:bodyPr wrap="square" lIns="0" tIns="0" rIns="0" bIns="0" rtlCol="0"/>
          <a:lstStyle/>
          <a:p>
            <a:endParaRPr sz="1266"/>
          </a:p>
        </p:txBody>
      </p:sp>
      <p:sp>
        <p:nvSpPr>
          <p:cNvPr id="33" name="object 33"/>
          <p:cNvSpPr/>
          <p:nvPr/>
        </p:nvSpPr>
        <p:spPr>
          <a:xfrm>
            <a:off x="7958283" y="2637603"/>
            <a:ext cx="1379637" cy="1379637"/>
          </a:xfrm>
          <a:custGeom>
            <a:avLst/>
            <a:gdLst/>
            <a:ahLst/>
            <a:cxnLst/>
            <a:rect l="l" t="t" r="r" b="b"/>
            <a:pathLst>
              <a:path w="1962150" h="1962150">
                <a:moveTo>
                  <a:pt x="981036" y="1962073"/>
                </a:moveTo>
                <a:lnTo>
                  <a:pt x="1028568" y="1960942"/>
                </a:lnTo>
                <a:lnTo>
                  <a:pt x="1075516" y="1957582"/>
                </a:lnTo>
                <a:lnTo>
                  <a:pt x="1121829" y="1952046"/>
                </a:lnTo>
                <a:lnTo>
                  <a:pt x="1167455" y="1944384"/>
                </a:lnTo>
                <a:lnTo>
                  <a:pt x="1212343" y="1934648"/>
                </a:lnTo>
                <a:lnTo>
                  <a:pt x="1256442" y="1922889"/>
                </a:lnTo>
                <a:lnTo>
                  <a:pt x="1299700" y="1909159"/>
                </a:lnTo>
                <a:lnTo>
                  <a:pt x="1342066" y="1893509"/>
                </a:lnTo>
                <a:lnTo>
                  <a:pt x="1383488" y="1875990"/>
                </a:lnTo>
                <a:lnTo>
                  <a:pt x="1423916" y="1856654"/>
                </a:lnTo>
                <a:lnTo>
                  <a:pt x="1463297" y="1835552"/>
                </a:lnTo>
                <a:lnTo>
                  <a:pt x="1501580" y="1812736"/>
                </a:lnTo>
                <a:lnTo>
                  <a:pt x="1538715" y="1788257"/>
                </a:lnTo>
                <a:lnTo>
                  <a:pt x="1574648" y="1762166"/>
                </a:lnTo>
                <a:lnTo>
                  <a:pt x="1609330" y="1734515"/>
                </a:lnTo>
                <a:lnTo>
                  <a:pt x="1642709" y="1705355"/>
                </a:lnTo>
                <a:lnTo>
                  <a:pt x="1674733" y="1674737"/>
                </a:lnTo>
                <a:lnTo>
                  <a:pt x="1705350" y="1642714"/>
                </a:lnTo>
                <a:lnTo>
                  <a:pt x="1734511" y="1609335"/>
                </a:lnTo>
                <a:lnTo>
                  <a:pt x="1762162" y="1574654"/>
                </a:lnTo>
                <a:lnTo>
                  <a:pt x="1788253" y="1538720"/>
                </a:lnTo>
                <a:lnTo>
                  <a:pt x="1812733" y="1501586"/>
                </a:lnTo>
                <a:lnTo>
                  <a:pt x="1835550" y="1463303"/>
                </a:lnTo>
                <a:lnTo>
                  <a:pt x="1856652" y="1423921"/>
                </a:lnTo>
                <a:lnTo>
                  <a:pt x="1875988" y="1383494"/>
                </a:lnTo>
                <a:lnTo>
                  <a:pt x="1893507" y="1342071"/>
                </a:lnTo>
                <a:lnTo>
                  <a:pt x="1909158" y="1299705"/>
                </a:lnTo>
                <a:lnTo>
                  <a:pt x="1922888" y="1256447"/>
                </a:lnTo>
                <a:lnTo>
                  <a:pt x="1934647" y="1212347"/>
                </a:lnTo>
                <a:lnTo>
                  <a:pt x="1944384" y="1167459"/>
                </a:lnTo>
                <a:lnTo>
                  <a:pt x="1952046" y="1121832"/>
                </a:lnTo>
                <a:lnTo>
                  <a:pt x="1957582" y="1075518"/>
                </a:lnTo>
                <a:lnTo>
                  <a:pt x="1960942" y="1028569"/>
                </a:lnTo>
                <a:lnTo>
                  <a:pt x="1962073" y="981036"/>
                </a:lnTo>
                <a:lnTo>
                  <a:pt x="1960942" y="933504"/>
                </a:lnTo>
                <a:lnTo>
                  <a:pt x="1957582" y="886555"/>
                </a:lnTo>
                <a:lnTo>
                  <a:pt x="1952046" y="840241"/>
                </a:lnTo>
                <a:lnTo>
                  <a:pt x="1944384" y="794614"/>
                </a:lnTo>
                <a:lnTo>
                  <a:pt x="1934647" y="749725"/>
                </a:lnTo>
                <a:lnTo>
                  <a:pt x="1922888" y="705626"/>
                </a:lnTo>
                <a:lnTo>
                  <a:pt x="1909158" y="662368"/>
                </a:lnTo>
                <a:lnTo>
                  <a:pt x="1893507" y="620001"/>
                </a:lnTo>
                <a:lnTo>
                  <a:pt x="1875988" y="578579"/>
                </a:lnTo>
                <a:lnTo>
                  <a:pt x="1856652" y="538151"/>
                </a:lnTo>
                <a:lnTo>
                  <a:pt x="1835550" y="498770"/>
                </a:lnTo>
                <a:lnTo>
                  <a:pt x="1812733" y="460487"/>
                </a:lnTo>
                <a:lnTo>
                  <a:pt x="1788253" y="423353"/>
                </a:lnTo>
                <a:lnTo>
                  <a:pt x="1762162" y="387419"/>
                </a:lnTo>
                <a:lnTo>
                  <a:pt x="1734511" y="352737"/>
                </a:lnTo>
                <a:lnTo>
                  <a:pt x="1705350" y="319359"/>
                </a:lnTo>
                <a:lnTo>
                  <a:pt x="1674733" y="287335"/>
                </a:lnTo>
                <a:lnTo>
                  <a:pt x="1642709" y="256718"/>
                </a:lnTo>
                <a:lnTo>
                  <a:pt x="1609330" y="227558"/>
                </a:lnTo>
                <a:lnTo>
                  <a:pt x="1574648" y="199907"/>
                </a:lnTo>
                <a:lnTo>
                  <a:pt x="1538715" y="173816"/>
                </a:lnTo>
                <a:lnTo>
                  <a:pt x="1501580" y="149337"/>
                </a:lnTo>
                <a:lnTo>
                  <a:pt x="1463297" y="126520"/>
                </a:lnTo>
                <a:lnTo>
                  <a:pt x="1423916" y="105419"/>
                </a:lnTo>
                <a:lnTo>
                  <a:pt x="1383488" y="86083"/>
                </a:lnTo>
                <a:lnTo>
                  <a:pt x="1342066" y="68564"/>
                </a:lnTo>
                <a:lnTo>
                  <a:pt x="1299700" y="52914"/>
                </a:lnTo>
                <a:lnTo>
                  <a:pt x="1256442" y="39184"/>
                </a:lnTo>
                <a:lnTo>
                  <a:pt x="1212343" y="27425"/>
                </a:lnTo>
                <a:lnTo>
                  <a:pt x="1167455" y="17689"/>
                </a:lnTo>
                <a:lnTo>
                  <a:pt x="1121829" y="10027"/>
                </a:lnTo>
                <a:lnTo>
                  <a:pt x="1075516" y="4490"/>
                </a:lnTo>
                <a:lnTo>
                  <a:pt x="1028568" y="1131"/>
                </a:lnTo>
                <a:lnTo>
                  <a:pt x="981036" y="0"/>
                </a:lnTo>
                <a:lnTo>
                  <a:pt x="933505" y="1131"/>
                </a:lnTo>
                <a:lnTo>
                  <a:pt x="886557" y="4490"/>
                </a:lnTo>
                <a:lnTo>
                  <a:pt x="840244" y="10027"/>
                </a:lnTo>
                <a:lnTo>
                  <a:pt x="794618" y="17689"/>
                </a:lnTo>
                <a:lnTo>
                  <a:pt x="749730" y="27425"/>
                </a:lnTo>
                <a:lnTo>
                  <a:pt x="705631" y="39184"/>
                </a:lnTo>
                <a:lnTo>
                  <a:pt x="662373" y="52914"/>
                </a:lnTo>
                <a:lnTo>
                  <a:pt x="620007" y="68564"/>
                </a:lnTo>
                <a:lnTo>
                  <a:pt x="578584" y="86083"/>
                </a:lnTo>
                <a:lnTo>
                  <a:pt x="538157" y="105419"/>
                </a:lnTo>
                <a:lnTo>
                  <a:pt x="498776" y="126520"/>
                </a:lnTo>
                <a:lnTo>
                  <a:pt x="460492" y="149337"/>
                </a:lnTo>
                <a:lnTo>
                  <a:pt x="423358" y="173816"/>
                </a:lnTo>
                <a:lnTo>
                  <a:pt x="387424" y="199907"/>
                </a:lnTo>
                <a:lnTo>
                  <a:pt x="352743" y="227558"/>
                </a:lnTo>
                <a:lnTo>
                  <a:pt x="319364" y="256718"/>
                </a:lnTo>
                <a:lnTo>
                  <a:pt x="287340" y="287335"/>
                </a:lnTo>
                <a:lnTo>
                  <a:pt x="256722" y="319359"/>
                </a:lnTo>
                <a:lnTo>
                  <a:pt x="227562" y="352737"/>
                </a:lnTo>
                <a:lnTo>
                  <a:pt x="199911" y="387419"/>
                </a:lnTo>
                <a:lnTo>
                  <a:pt x="173819" y="423353"/>
                </a:lnTo>
                <a:lnTo>
                  <a:pt x="149340" y="460487"/>
                </a:lnTo>
                <a:lnTo>
                  <a:pt x="126523" y="498770"/>
                </a:lnTo>
                <a:lnTo>
                  <a:pt x="105421" y="538151"/>
                </a:lnTo>
                <a:lnTo>
                  <a:pt x="86085" y="578579"/>
                </a:lnTo>
                <a:lnTo>
                  <a:pt x="68566" y="620001"/>
                </a:lnTo>
                <a:lnTo>
                  <a:pt x="52915" y="662368"/>
                </a:lnTo>
                <a:lnTo>
                  <a:pt x="39185" y="705626"/>
                </a:lnTo>
                <a:lnTo>
                  <a:pt x="27426" y="749725"/>
                </a:lnTo>
                <a:lnTo>
                  <a:pt x="17689" y="794614"/>
                </a:lnTo>
                <a:lnTo>
                  <a:pt x="10027" y="840241"/>
                </a:lnTo>
                <a:lnTo>
                  <a:pt x="4490" y="886555"/>
                </a:lnTo>
                <a:lnTo>
                  <a:pt x="1131" y="933504"/>
                </a:lnTo>
                <a:lnTo>
                  <a:pt x="0" y="981036"/>
                </a:lnTo>
                <a:lnTo>
                  <a:pt x="1131" y="1028569"/>
                </a:lnTo>
                <a:lnTo>
                  <a:pt x="4490" y="1075518"/>
                </a:lnTo>
                <a:lnTo>
                  <a:pt x="10027" y="1121832"/>
                </a:lnTo>
                <a:lnTo>
                  <a:pt x="17689" y="1167459"/>
                </a:lnTo>
                <a:lnTo>
                  <a:pt x="27426" y="1212347"/>
                </a:lnTo>
                <a:lnTo>
                  <a:pt x="39185" y="1256447"/>
                </a:lnTo>
                <a:lnTo>
                  <a:pt x="52915" y="1299705"/>
                </a:lnTo>
                <a:lnTo>
                  <a:pt x="68566" y="1342071"/>
                </a:lnTo>
                <a:lnTo>
                  <a:pt x="86085" y="1383494"/>
                </a:lnTo>
                <a:lnTo>
                  <a:pt x="105421" y="1423921"/>
                </a:lnTo>
                <a:lnTo>
                  <a:pt x="126523" y="1463303"/>
                </a:lnTo>
                <a:lnTo>
                  <a:pt x="149340" y="1501586"/>
                </a:lnTo>
                <a:lnTo>
                  <a:pt x="173819" y="1538720"/>
                </a:lnTo>
                <a:lnTo>
                  <a:pt x="199911" y="1574654"/>
                </a:lnTo>
                <a:lnTo>
                  <a:pt x="227562" y="1609335"/>
                </a:lnTo>
                <a:lnTo>
                  <a:pt x="256722" y="1642714"/>
                </a:lnTo>
                <a:lnTo>
                  <a:pt x="287340" y="1674737"/>
                </a:lnTo>
                <a:lnTo>
                  <a:pt x="319364" y="1705355"/>
                </a:lnTo>
                <a:lnTo>
                  <a:pt x="352743" y="1734515"/>
                </a:lnTo>
                <a:lnTo>
                  <a:pt x="387424" y="1762166"/>
                </a:lnTo>
                <a:lnTo>
                  <a:pt x="423358" y="1788257"/>
                </a:lnTo>
                <a:lnTo>
                  <a:pt x="460492" y="1812736"/>
                </a:lnTo>
                <a:lnTo>
                  <a:pt x="498776" y="1835552"/>
                </a:lnTo>
                <a:lnTo>
                  <a:pt x="538157" y="1856654"/>
                </a:lnTo>
                <a:lnTo>
                  <a:pt x="578584" y="1875990"/>
                </a:lnTo>
                <a:lnTo>
                  <a:pt x="620007" y="1893509"/>
                </a:lnTo>
                <a:lnTo>
                  <a:pt x="662373" y="1909159"/>
                </a:lnTo>
                <a:lnTo>
                  <a:pt x="705631" y="1922889"/>
                </a:lnTo>
                <a:lnTo>
                  <a:pt x="749730" y="1934648"/>
                </a:lnTo>
                <a:lnTo>
                  <a:pt x="794618" y="1944384"/>
                </a:lnTo>
                <a:lnTo>
                  <a:pt x="840244" y="1952046"/>
                </a:lnTo>
                <a:lnTo>
                  <a:pt x="886557" y="1957582"/>
                </a:lnTo>
                <a:lnTo>
                  <a:pt x="933505" y="1960942"/>
                </a:lnTo>
                <a:lnTo>
                  <a:pt x="981036" y="1962073"/>
                </a:lnTo>
                <a:close/>
              </a:path>
            </a:pathLst>
          </a:custGeom>
          <a:ln w="19050">
            <a:solidFill>
              <a:srgbClr val="EB7FFC"/>
            </a:solidFill>
          </a:ln>
        </p:spPr>
        <p:txBody>
          <a:bodyPr wrap="square" lIns="0" tIns="0" rIns="0" bIns="0" rtlCol="0"/>
          <a:lstStyle/>
          <a:p>
            <a:endParaRPr sz="1266"/>
          </a:p>
        </p:txBody>
      </p:sp>
      <p:sp>
        <p:nvSpPr>
          <p:cNvPr id="34" name="object 34"/>
          <p:cNvSpPr/>
          <p:nvPr/>
        </p:nvSpPr>
        <p:spPr>
          <a:xfrm>
            <a:off x="8483890" y="768830"/>
            <a:ext cx="1726109" cy="1726109"/>
          </a:xfrm>
          <a:custGeom>
            <a:avLst/>
            <a:gdLst/>
            <a:ahLst/>
            <a:cxnLst/>
            <a:rect l="l" t="t" r="r" b="b"/>
            <a:pathLst>
              <a:path w="2454909" h="2454910">
                <a:moveTo>
                  <a:pt x="1227378" y="2454757"/>
                </a:moveTo>
                <a:lnTo>
                  <a:pt x="1275573" y="2453828"/>
                </a:lnTo>
                <a:lnTo>
                  <a:pt x="1323297" y="2451064"/>
                </a:lnTo>
                <a:lnTo>
                  <a:pt x="1370517" y="2446500"/>
                </a:lnTo>
                <a:lnTo>
                  <a:pt x="1417197" y="2440168"/>
                </a:lnTo>
                <a:lnTo>
                  <a:pt x="1463305" y="2432104"/>
                </a:lnTo>
                <a:lnTo>
                  <a:pt x="1508805" y="2422341"/>
                </a:lnTo>
                <a:lnTo>
                  <a:pt x="1553664" y="2410914"/>
                </a:lnTo>
                <a:lnTo>
                  <a:pt x="1597848" y="2397856"/>
                </a:lnTo>
                <a:lnTo>
                  <a:pt x="1641323" y="2383203"/>
                </a:lnTo>
                <a:lnTo>
                  <a:pt x="1684053" y="2366987"/>
                </a:lnTo>
                <a:lnTo>
                  <a:pt x="1726007" y="2349243"/>
                </a:lnTo>
                <a:lnTo>
                  <a:pt x="1767148" y="2330005"/>
                </a:lnTo>
                <a:lnTo>
                  <a:pt x="1807444" y="2309307"/>
                </a:lnTo>
                <a:lnTo>
                  <a:pt x="1846860" y="2287184"/>
                </a:lnTo>
                <a:lnTo>
                  <a:pt x="1885362" y="2263669"/>
                </a:lnTo>
                <a:lnTo>
                  <a:pt x="1922915" y="2238797"/>
                </a:lnTo>
                <a:lnTo>
                  <a:pt x="1959486" y="2212601"/>
                </a:lnTo>
                <a:lnTo>
                  <a:pt x="1995041" y="2185116"/>
                </a:lnTo>
                <a:lnTo>
                  <a:pt x="2029545" y="2156376"/>
                </a:lnTo>
                <a:lnTo>
                  <a:pt x="2062965" y="2126414"/>
                </a:lnTo>
                <a:lnTo>
                  <a:pt x="2095266" y="2095266"/>
                </a:lnTo>
                <a:lnTo>
                  <a:pt x="2126414" y="2062965"/>
                </a:lnTo>
                <a:lnTo>
                  <a:pt x="2156376" y="2029545"/>
                </a:lnTo>
                <a:lnTo>
                  <a:pt x="2185116" y="1995041"/>
                </a:lnTo>
                <a:lnTo>
                  <a:pt x="2212601" y="1959486"/>
                </a:lnTo>
                <a:lnTo>
                  <a:pt x="2238797" y="1922915"/>
                </a:lnTo>
                <a:lnTo>
                  <a:pt x="2263669" y="1885362"/>
                </a:lnTo>
                <a:lnTo>
                  <a:pt x="2287184" y="1846860"/>
                </a:lnTo>
                <a:lnTo>
                  <a:pt x="2309307" y="1807444"/>
                </a:lnTo>
                <a:lnTo>
                  <a:pt x="2330005" y="1767148"/>
                </a:lnTo>
                <a:lnTo>
                  <a:pt x="2349243" y="1726007"/>
                </a:lnTo>
                <a:lnTo>
                  <a:pt x="2366987" y="1684053"/>
                </a:lnTo>
                <a:lnTo>
                  <a:pt x="2383203" y="1641323"/>
                </a:lnTo>
                <a:lnTo>
                  <a:pt x="2397856" y="1597848"/>
                </a:lnTo>
                <a:lnTo>
                  <a:pt x="2410914" y="1553664"/>
                </a:lnTo>
                <a:lnTo>
                  <a:pt x="2422341" y="1508805"/>
                </a:lnTo>
                <a:lnTo>
                  <a:pt x="2432104" y="1463305"/>
                </a:lnTo>
                <a:lnTo>
                  <a:pt x="2440168" y="1417197"/>
                </a:lnTo>
                <a:lnTo>
                  <a:pt x="2446500" y="1370517"/>
                </a:lnTo>
                <a:lnTo>
                  <a:pt x="2451064" y="1323297"/>
                </a:lnTo>
                <a:lnTo>
                  <a:pt x="2453828" y="1275573"/>
                </a:lnTo>
                <a:lnTo>
                  <a:pt x="2454757" y="1227378"/>
                </a:lnTo>
                <a:lnTo>
                  <a:pt x="2453828" y="1179184"/>
                </a:lnTo>
                <a:lnTo>
                  <a:pt x="2451064" y="1131459"/>
                </a:lnTo>
                <a:lnTo>
                  <a:pt x="2446500" y="1084240"/>
                </a:lnTo>
                <a:lnTo>
                  <a:pt x="2440168" y="1037560"/>
                </a:lnTo>
                <a:lnTo>
                  <a:pt x="2432104" y="991452"/>
                </a:lnTo>
                <a:lnTo>
                  <a:pt x="2422341" y="945952"/>
                </a:lnTo>
                <a:lnTo>
                  <a:pt x="2410914" y="901092"/>
                </a:lnTo>
                <a:lnTo>
                  <a:pt x="2397856" y="856909"/>
                </a:lnTo>
                <a:lnTo>
                  <a:pt x="2383203" y="813434"/>
                </a:lnTo>
                <a:lnTo>
                  <a:pt x="2366987" y="770703"/>
                </a:lnTo>
                <a:lnTo>
                  <a:pt x="2349243" y="728750"/>
                </a:lnTo>
                <a:lnTo>
                  <a:pt x="2330005" y="687608"/>
                </a:lnTo>
                <a:lnTo>
                  <a:pt x="2309307" y="647313"/>
                </a:lnTo>
                <a:lnTo>
                  <a:pt x="2287184" y="607897"/>
                </a:lnTo>
                <a:lnTo>
                  <a:pt x="2263669" y="569395"/>
                </a:lnTo>
                <a:lnTo>
                  <a:pt x="2238797" y="531842"/>
                </a:lnTo>
                <a:lnTo>
                  <a:pt x="2212601" y="495270"/>
                </a:lnTo>
                <a:lnTo>
                  <a:pt x="2185116" y="459716"/>
                </a:lnTo>
                <a:lnTo>
                  <a:pt x="2156376" y="425211"/>
                </a:lnTo>
                <a:lnTo>
                  <a:pt x="2126414" y="391791"/>
                </a:lnTo>
                <a:lnTo>
                  <a:pt x="2095266" y="359490"/>
                </a:lnTo>
                <a:lnTo>
                  <a:pt x="2062965" y="328342"/>
                </a:lnTo>
                <a:lnTo>
                  <a:pt x="2029545" y="298381"/>
                </a:lnTo>
                <a:lnTo>
                  <a:pt x="1995041" y="269641"/>
                </a:lnTo>
                <a:lnTo>
                  <a:pt x="1959486" y="242156"/>
                </a:lnTo>
                <a:lnTo>
                  <a:pt x="1922915" y="215960"/>
                </a:lnTo>
                <a:lnTo>
                  <a:pt x="1885362" y="191088"/>
                </a:lnTo>
                <a:lnTo>
                  <a:pt x="1846860" y="167573"/>
                </a:lnTo>
                <a:lnTo>
                  <a:pt x="1807444" y="145449"/>
                </a:lnTo>
                <a:lnTo>
                  <a:pt x="1767148" y="124752"/>
                </a:lnTo>
                <a:lnTo>
                  <a:pt x="1726007" y="105514"/>
                </a:lnTo>
                <a:lnTo>
                  <a:pt x="1684053" y="87770"/>
                </a:lnTo>
                <a:lnTo>
                  <a:pt x="1641323" y="71554"/>
                </a:lnTo>
                <a:lnTo>
                  <a:pt x="1597848" y="56900"/>
                </a:lnTo>
                <a:lnTo>
                  <a:pt x="1553664" y="43843"/>
                </a:lnTo>
                <a:lnTo>
                  <a:pt x="1508805" y="32415"/>
                </a:lnTo>
                <a:lnTo>
                  <a:pt x="1463305" y="22653"/>
                </a:lnTo>
                <a:lnTo>
                  <a:pt x="1417197" y="14589"/>
                </a:lnTo>
                <a:lnTo>
                  <a:pt x="1370517" y="8257"/>
                </a:lnTo>
                <a:lnTo>
                  <a:pt x="1323297" y="3692"/>
                </a:lnTo>
                <a:lnTo>
                  <a:pt x="1275573" y="928"/>
                </a:lnTo>
                <a:lnTo>
                  <a:pt x="1227378" y="0"/>
                </a:lnTo>
                <a:lnTo>
                  <a:pt x="1179184" y="928"/>
                </a:lnTo>
                <a:lnTo>
                  <a:pt x="1131459" y="3692"/>
                </a:lnTo>
                <a:lnTo>
                  <a:pt x="1084240" y="8257"/>
                </a:lnTo>
                <a:lnTo>
                  <a:pt x="1037560" y="14589"/>
                </a:lnTo>
                <a:lnTo>
                  <a:pt x="991452" y="22653"/>
                </a:lnTo>
                <a:lnTo>
                  <a:pt x="945952" y="32415"/>
                </a:lnTo>
                <a:lnTo>
                  <a:pt x="901092" y="43843"/>
                </a:lnTo>
                <a:lnTo>
                  <a:pt x="856909" y="56900"/>
                </a:lnTo>
                <a:lnTo>
                  <a:pt x="813434" y="71554"/>
                </a:lnTo>
                <a:lnTo>
                  <a:pt x="770703" y="87770"/>
                </a:lnTo>
                <a:lnTo>
                  <a:pt x="728750" y="105514"/>
                </a:lnTo>
                <a:lnTo>
                  <a:pt x="687608" y="124752"/>
                </a:lnTo>
                <a:lnTo>
                  <a:pt x="647313" y="145449"/>
                </a:lnTo>
                <a:lnTo>
                  <a:pt x="607897" y="167573"/>
                </a:lnTo>
                <a:lnTo>
                  <a:pt x="569395" y="191088"/>
                </a:lnTo>
                <a:lnTo>
                  <a:pt x="531842" y="215960"/>
                </a:lnTo>
                <a:lnTo>
                  <a:pt x="495270" y="242156"/>
                </a:lnTo>
                <a:lnTo>
                  <a:pt x="459716" y="269641"/>
                </a:lnTo>
                <a:lnTo>
                  <a:pt x="425211" y="298381"/>
                </a:lnTo>
                <a:lnTo>
                  <a:pt x="391791" y="328342"/>
                </a:lnTo>
                <a:lnTo>
                  <a:pt x="359490" y="359490"/>
                </a:lnTo>
                <a:lnTo>
                  <a:pt x="328342" y="391791"/>
                </a:lnTo>
                <a:lnTo>
                  <a:pt x="298381" y="425211"/>
                </a:lnTo>
                <a:lnTo>
                  <a:pt x="269641" y="459716"/>
                </a:lnTo>
                <a:lnTo>
                  <a:pt x="242156" y="495270"/>
                </a:lnTo>
                <a:lnTo>
                  <a:pt x="215960" y="531842"/>
                </a:lnTo>
                <a:lnTo>
                  <a:pt x="191088" y="569395"/>
                </a:lnTo>
                <a:lnTo>
                  <a:pt x="167573" y="607897"/>
                </a:lnTo>
                <a:lnTo>
                  <a:pt x="145449" y="647313"/>
                </a:lnTo>
                <a:lnTo>
                  <a:pt x="124752" y="687608"/>
                </a:lnTo>
                <a:lnTo>
                  <a:pt x="105514" y="728750"/>
                </a:lnTo>
                <a:lnTo>
                  <a:pt x="87770" y="770703"/>
                </a:lnTo>
                <a:lnTo>
                  <a:pt x="71554" y="813434"/>
                </a:lnTo>
                <a:lnTo>
                  <a:pt x="56900" y="856909"/>
                </a:lnTo>
                <a:lnTo>
                  <a:pt x="43843" y="901092"/>
                </a:lnTo>
                <a:lnTo>
                  <a:pt x="32415" y="945952"/>
                </a:lnTo>
                <a:lnTo>
                  <a:pt x="22653" y="991452"/>
                </a:lnTo>
                <a:lnTo>
                  <a:pt x="14589" y="1037560"/>
                </a:lnTo>
                <a:lnTo>
                  <a:pt x="8257" y="1084240"/>
                </a:lnTo>
                <a:lnTo>
                  <a:pt x="3692" y="1131459"/>
                </a:lnTo>
                <a:lnTo>
                  <a:pt x="928" y="1179184"/>
                </a:lnTo>
                <a:lnTo>
                  <a:pt x="0" y="1227378"/>
                </a:lnTo>
                <a:lnTo>
                  <a:pt x="928" y="1275573"/>
                </a:lnTo>
                <a:lnTo>
                  <a:pt x="3692" y="1323297"/>
                </a:lnTo>
                <a:lnTo>
                  <a:pt x="8257" y="1370517"/>
                </a:lnTo>
                <a:lnTo>
                  <a:pt x="14589" y="1417197"/>
                </a:lnTo>
                <a:lnTo>
                  <a:pt x="22653" y="1463305"/>
                </a:lnTo>
                <a:lnTo>
                  <a:pt x="32415" y="1508805"/>
                </a:lnTo>
                <a:lnTo>
                  <a:pt x="43843" y="1553664"/>
                </a:lnTo>
                <a:lnTo>
                  <a:pt x="56900" y="1597848"/>
                </a:lnTo>
                <a:lnTo>
                  <a:pt x="71554" y="1641323"/>
                </a:lnTo>
                <a:lnTo>
                  <a:pt x="87770" y="1684053"/>
                </a:lnTo>
                <a:lnTo>
                  <a:pt x="105514" y="1726007"/>
                </a:lnTo>
                <a:lnTo>
                  <a:pt x="124752" y="1767148"/>
                </a:lnTo>
                <a:lnTo>
                  <a:pt x="145449" y="1807444"/>
                </a:lnTo>
                <a:lnTo>
                  <a:pt x="167573" y="1846860"/>
                </a:lnTo>
                <a:lnTo>
                  <a:pt x="191088" y="1885362"/>
                </a:lnTo>
                <a:lnTo>
                  <a:pt x="215960" y="1922915"/>
                </a:lnTo>
                <a:lnTo>
                  <a:pt x="242156" y="1959486"/>
                </a:lnTo>
                <a:lnTo>
                  <a:pt x="269641" y="1995041"/>
                </a:lnTo>
                <a:lnTo>
                  <a:pt x="298381" y="2029545"/>
                </a:lnTo>
                <a:lnTo>
                  <a:pt x="328342" y="2062965"/>
                </a:lnTo>
                <a:lnTo>
                  <a:pt x="359490" y="2095266"/>
                </a:lnTo>
                <a:lnTo>
                  <a:pt x="391791" y="2126414"/>
                </a:lnTo>
                <a:lnTo>
                  <a:pt x="425211" y="2156376"/>
                </a:lnTo>
                <a:lnTo>
                  <a:pt x="459716" y="2185116"/>
                </a:lnTo>
                <a:lnTo>
                  <a:pt x="495270" y="2212601"/>
                </a:lnTo>
                <a:lnTo>
                  <a:pt x="531842" y="2238797"/>
                </a:lnTo>
                <a:lnTo>
                  <a:pt x="569395" y="2263669"/>
                </a:lnTo>
                <a:lnTo>
                  <a:pt x="607897" y="2287184"/>
                </a:lnTo>
                <a:lnTo>
                  <a:pt x="647313" y="2309307"/>
                </a:lnTo>
                <a:lnTo>
                  <a:pt x="687608" y="2330005"/>
                </a:lnTo>
                <a:lnTo>
                  <a:pt x="728750" y="2349243"/>
                </a:lnTo>
                <a:lnTo>
                  <a:pt x="770703" y="2366987"/>
                </a:lnTo>
                <a:lnTo>
                  <a:pt x="813434" y="2383203"/>
                </a:lnTo>
                <a:lnTo>
                  <a:pt x="856909" y="2397856"/>
                </a:lnTo>
                <a:lnTo>
                  <a:pt x="901092" y="2410914"/>
                </a:lnTo>
                <a:lnTo>
                  <a:pt x="945952" y="2422341"/>
                </a:lnTo>
                <a:lnTo>
                  <a:pt x="991452" y="2432104"/>
                </a:lnTo>
                <a:lnTo>
                  <a:pt x="1037560" y="2440168"/>
                </a:lnTo>
                <a:lnTo>
                  <a:pt x="1084240" y="2446500"/>
                </a:lnTo>
                <a:lnTo>
                  <a:pt x="1131459" y="2451064"/>
                </a:lnTo>
                <a:lnTo>
                  <a:pt x="1179184" y="2453828"/>
                </a:lnTo>
                <a:lnTo>
                  <a:pt x="1227378" y="2454757"/>
                </a:lnTo>
                <a:close/>
              </a:path>
            </a:pathLst>
          </a:custGeom>
          <a:ln w="19050">
            <a:solidFill>
              <a:srgbClr val="EB7FFC"/>
            </a:solidFill>
          </a:ln>
        </p:spPr>
        <p:txBody>
          <a:bodyPr wrap="square" lIns="0" tIns="0" rIns="0" bIns="0" rtlCol="0"/>
          <a:lstStyle/>
          <a:p>
            <a:endParaRPr sz="1266"/>
          </a:p>
        </p:txBody>
      </p:sp>
      <p:sp>
        <p:nvSpPr>
          <p:cNvPr id="35" name="object 35"/>
          <p:cNvSpPr/>
          <p:nvPr/>
        </p:nvSpPr>
        <p:spPr>
          <a:xfrm>
            <a:off x="8587479" y="4348780"/>
            <a:ext cx="1379637" cy="1379637"/>
          </a:xfrm>
          <a:custGeom>
            <a:avLst/>
            <a:gdLst/>
            <a:ahLst/>
            <a:cxnLst/>
            <a:rect l="l" t="t" r="r" b="b"/>
            <a:pathLst>
              <a:path w="1962150" h="1962150">
                <a:moveTo>
                  <a:pt x="981036" y="1962073"/>
                </a:moveTo>
                <a:lnTo>
                  <a:pt x="1028568" y="1960942"/>
                </a:lnTo>
                <a:lnTo>
                  <a:pt x="1075516" y="1957582"/>
                </a:lnTo>
                <a:lnTo>
                  <a:pt x="1121829" y="1952046"/>
                </a:lnTo>
                <a:lnTo>
                  <a:pt x="1167455" y="1944384"/>
                </a:lnTo>
                <a:lnTo>
                  <a:pt x="1212343" y="1934648"/>
                </a:lnTo>
                <a:lnTo>
                  <a:pt x="1256442" y="1922889"/>
                </a:lnTo>
                <a:lnTo>
                  <a:pt x="1299700" y="1909159"/>
                </a:lnTo>
                <a:lnTo>
                  <a:pt x="1342066" y="1893509"/>
                </a:lnTo>
                <a:lnTo>
                  <a:pt x="1383488" y="1875990"/>
                </a:lnTo>
                <a:lnTo>
                  <a:pt x="1423916" y="1856654"/>
                </a:lnTo>
                <a:lnTo>
                  <a:pt x="1463297" y="1835552"/>
                </a:lnTo>
                <a:lnTo>
                  <a:pt x="1501580" y="1812736"/>
                </a:lnTo>
                <a:lnTo>
                  <a:pt x="1538715" y="1788257"/>
                </a:lnTo>
                <a:lnTo>
                  <a:pt x="1574648" y="1762166"/>
                </a:lnTo>
                <a:lnTo>
                  <a:pt x="1609330" y="1734515"/>
                </a:lnTo>
                <a:lnTo>
                  <a:pt x="1642709" y="1705355"/>
                </a:lnTo>
                <a:lnTo>
                  <a:pt x="1674733" y="1674737"/>
                </a:lnTo>
                <a:lnTo>
                  <a:pt x="1705350" y="1642714"/>
                </a:lnTo>
                <a:lnTo>
                  <a:pt x="1734511" y="1609335"/>
                </a:lnTo>
                <a:lnTo>
                  <a:pt x="1762162" y="1574654"/>
                </a:lnTo>
                <a:lnTo>
                  <a:pt x="1788253" y="1538720"/>
                </a:lnTo>
                <a:lnTo>
                  <a:pt x="1812733" y="1501586"/>
                </a:lnTo>
                <a:lnTo>
                  <a:pt x="1835550" y="1463303"/>
                </a:lnTo>
                <a:lnTo>
                  <a:pt x="1856652" y="1423921"/>
                </a:lnTo>
                <a:lnTo>
                  <a:pt x="1875988" y="1383494"/>
                </a:lnTo>
                <a:lnTo>
                  <a:pt x="1893507" y="1342071"/>
                </a:lnTo>
                <a:lnTo>
                  <a:pt x="1909158" y="1299705"/>
                </a:lnTo>
                <a:lnTo>
                  <a:pt x="1922888" y="1256447"/>
                </a:lnTo>
                <a:lnTo>
                  <a:pt x="1934647" y="1212347"/>
                </a:lnTo>
                <a:lnTo>
                  <a:pt x="1944384" y="1167459"/>
                </a:lnTo>
                <a:lnTo>
                  <a:pt x="1952046" y="1121832"/>
                </a:lnTo>
                <a:lnTo>
                  <a:pt x="1957582" y="1075518"/>
                </a:lnTo>
                <a:lnTo>
                  <a:pt x="1960942" y="1028569"/>
                </a:lnTo>
                <a:lnTo>
                  <a:pt x="1962073" y="981036"/>
                </a:lnTo>
                <a:lnTo>
                  <a:pt x="1960942" y="933504"/>
                </a:lnTo>
                <a:lnTo>
                  <a:pt x="1957582" y="886555"/>
                </a:lnTo>
                <a:lnTo>
                  <a:pt x="1952046" y="840241"/>
                </a:lnTo>
                <a:lnTo>
                  <a:pt x="1944384" y="794614"/>
                </a:lnTo>
                <a:lnTo>
                  <a:pt x="1934647" y="749725"/>
                </a:lnTo>
                <a:lnTo>
                  <a:pt x="1922888" y="705626"/>
                </a:lnTo>
                <a:lnTo>
                  <a:pt x="1909158" y="662368"/>
                </a:lnTo>
                <a:lnTo>
                  <a:pt x="1893507" y="620001"/>
                </a:lnTo>
                <a:lnTo>
                  <a:pt x="1875988" y="578579"/>
                </a:lnTo>
                <a:lnTo>
                  <a:pt x="1856652" y="538151"/>
                </a:lnTo>
                <a:lnTo>
                  <a:pt x="1835550" y="498770"/>
                </a:lnTo>
                <a:lnTo>
                  <a:pt x="1812733" y="460487"/>
                </a:lnTo>
                <a:lnTo>
                  <a:pt x="1788253" y="423353"/>
                </a:lnTo>
                <a:lnTo>
                  <a:pt x="1762162" y="387419"/>
                </a:lnTo>
                <a:lnTo>
                  <a:pt x="1734511" y="352737"/>
                </a:lnTo>
                <a:lnTo>
                  <a:pt x="1705350" y="319359"/>
                </a:lnTo>
                <a:lnTo>
                  <a:pt x="1674733" y="287335"/>
                </a:lnTo>
                <a:lnTo>
                  <a:pt x="1642709" y="256718"/>
                </a:lnTo>
                <a:lnTo>
                  <a:pt x="1609330" y="227558"/>
                </a:lnTo>
                <a:lnTo>
                  <a:pt x="1574648" y="199907"/>
                </a:lnTo>
                <a:lnTo>
                  <a:pt x="1538715" y="173816"/>
                </a:lnTo>
                <a:lnTo>
                  <a:pt x="1501580" y="149337"/>
                </a:lnTo>
                <a:lnTo>
                  <a:pt x="1463297" y="126520"/>
                </a:lnTo>
                <a:lnTo>
                  <a:pt x="1423916" y="105419"/>
                </a:lnTo>
                <a:lnTo>
                  <a:pt x="1383488" y="86083"/>
                </a:lnTo>
                <a:lnTo>
                  <a:pt x="1342066" y="68564"/>
                </a:lnTo>
                <a:lnTo>
                  <a:pt x="1299700" y="52914"/>
                </a:lnTo>
                <a:lnTo>
                  <a:pt x="1256442" y="39184"/>
                </a:lnTo>
                <a:lnTo>
                  <a:pt x="1212343" y="27425"/>
                </a:lnTo>
                <a:lnTo>
                  <a:pt x="1167455" y="17689"/>
                </a:lnTo>
                <a:lnTo>
                  <a:pt x="1121829" y="10027"/>
                </a:lnTo>
                <a:lnTo>
                  <a:pt x="1075516" y="4490"/>
                </a:lnTo>
                <a:lnTo>
                  <a:pt x="1028568" y="1131"/>
                </a:lnTo>
                <a:lnTo>
                  <a:pt x="981036" y="0"/>
                </a:lnTo>
                <a:lnTo>
                  <a:pt x="933505" y="1131"/>
                </a:lnTo>
                <a:lnTo>
                  <a:pt x="886557" y="4490"/>
                </a:lnTo>
                <a:lnTo>
                  <a:pt x="840244" y="10027"/>
                </a:lnTo>
                <a:lnTo>
                  <a:pt x="794618" y="17689"/>
                </a:lnTo>
                <a:lnTo>
                  <a:pt x="749730" y="27425"/>
                </a:lnTo>
                <a:lnTo>
                  <a:pt x="705631" y="39184"/>
                </a:lnTo>
                <a:lnTo>
                  <a:pt x="662373" y="52914"/>
                </a:lnTo>
                <a:lnTo>
                  <a:pt x="620007" y="68564"/>
                </a:lnTo>
                <a:lnTo>
                  <a:pt x="578584" y="86083"/>
                </a:lnTo>
                <a:lnTo>
                  <a:pt x="538157" y="105419"/>
                </a:lnTo>
                <a:lnTo>
                  <a:pt x="498776" y="126520"/>
                </a:lnTo>
                <a:lnTo>
                  <a:pt x="460492" y="149337"/>
                </a:lnTo>
                <a:lnTo>
                  <a:pt x="423358" y="173816"/>
                </a:lnTo>
                <a:lnTo>
                  <a:pt x="387424" y="199907"/>
                </a:lnTo>
                <a:lnTo>
                  <a:pt x="352743" y="227558"/>
                </a:lnTo>
                <a:lnTo>
                  <a:pt x="319364" y="256718"/>
                </a:lnTo>
                <a:lnTo>
                  <a:pt x="287340" y="287335"/>
                </a:lnTo>
                <a:lnTo>
                  <a:pt x="256722" y="319359"/>
                </a:lnTo>
                <a:lnTo>
                  <a:pt x="227562" y="352737"/>
                </a:lnTo>
                <a:lnTo>
                  <a:pt x="199911" y="387419"/>
                </a:lnTo>
                <a:lnTo>
                  <a:pt x="173819" y="423353"/>
                </a:lnTo>
                <a:lnTo>
                  <a:pt x="149340" y="460487"/>
                </a:lnTo>
                <a:lnTo>
                  <a:pt x="126523" y="498770"/>
                </a:lnTo>
                <a:lnTo>
                  <a:pt x="105421" y="538151"/>
                </a:lnTo>
                <a:lnTo>
                  <a:pt x="86085" y="578579"/>
                </a:lnTo>
                <a:lnTo>
                  <a:pt x="68566" y="620001"/>
                </a:lnTo>
                <a:lnTo>
                  <a:pt x="52915" y="662368"/>
                </a:lnTo>
                <a:lnTo>
                  <a:pt x="39185" y="705626"/>
                </a:lnTo>
                <a:lnTo>
                  <a:pt x="27426" y="749725"/>
                </a:lnTo>
                <a:lnTo>
                  <a:pt x="17689" y="794614"/>
                </a:lnTo>
                <a:lnTo>
                  <a:pt x="10027" y="840241"/>
                </a:lnTo>
                <a:lnTo>
                  <a:pt x="4490" y="886555"/>
                </a:lnTo>
                <a:lnTo>
                  <a:pt x="1131" y="933504"/>
                </a:lnTo>
                <a:lnTo>
                  <a:pt x="0" y="981036"/>
                </a:lnTo>
                <a:lnTo>
                  <a:pt x="1131" y="1028569"/>
                </a:lnTo>
                <a:lnTo>
                  <a:pt x="4490" y="1075518"/>
                </a:lnTo>
                <a:lnTo>
                  <a:pt x="10027" y="1121832"/>
                </a:lnTo>
                <a:lnTo>
                  <a:pt x="17689" y="1167459"/>
                </a:lnTo>
                <a:lnTo>
                  <a:pt x="27426" y="1212347"/>
                </a:lnTo>
                <a:lnTo>
                  <a:pt x="39185" y="1256447"/>
                </a:lnTo>
                <a:lnTo>
                  <a:pt x="52915" y="1299705"/>
                </a:lnTo>
                <a:lnTo>
                  <a:pt x="68566" y="1342071"/>
                </a:lnTo>
                <a:lnTo>
                  <a:pt x="86085" y="1383494"/>
                </a:lnTo>
                <a:lnTo>
                  <a:pt x="105421" y="1423921"/>
                </a:lnTo>
                <a:lnTo>
                  <a:pt x="126523" y="1463303"/>
                </a:lnTo>
                <a:lnTo>
                  <a:pt x="149340" y="1501586"/>
                </a:lnTo>
                <a:lnTo>
                  <a:pt x="173819" y="1538720"/>
                </a:lnTo>
                <a:lnTo>
                  <a:pt x="199911" y="1574654"/>
                </a:lnTo>
                <a:lnTo>
                  <a:pt x="227562" y="1609335"/>
                </a:lnTo>
                <a:lnTo>
                  <a:pt x="256722" y="1642714"/>
                </a:lnTo>
                <a:lnTo>
                  <a:pt x="287340" y="1674737"/>
                </a:lnTo>
                <a:lnTo>
                  <a:pt x="319364" y="1705355"/>
                </a:lnTo>
                <a:lnTo>
                  <a:pt x="352743" y="1734515"/>
                </a:lnTo>
                <a:lnTo>
                  <a:pt x="387424" y="1762166"/>
                </a:lnTo>
                <a:lnTo>
                  <a:pt x="423358" y="1788257"/>
                </a:lnTo>
                <a:lnTo>
                  <a:pt x="460492" y="1812736"/>
                </a:lnTo>
                <a:lnTo>
                  <a:pt x="498776" y="1835552"/>
                </a:lnTo>
                <a:lnTo>
                  <a:pt x="538157" y="1856654"/>
                </a:lnTo>
                <a:lnTo>
                  <a:pt x="578584" y="1875990"/>
                </a:lnTo>
                <a:lnTo>
                  <a:pt x="620007" y="1893509"/>
                </a:lnTo>
                <a:lnTo>
                  <a:pt x="662373" y="1909159"/>
                </a:lnTo>
                <a:lnTo>
                  <a:pt x="705631" y="1922889"/>
                </a:lnTo>
                <a:lnTo>
                  <a:pt x="749730" y="1934648"/>
                </a:lnTo>
                <a:lnTo>
                  <a:pt x="794618" y="1944384"/>
                </a:lnTo>
                <a:lnTo>
                  <a:pt x="840244" y="1952046"/>
                </a:lnTo>
                <a:lnTo>
                  <a:pt x="886557" y="1957582"/>
                </a:lnTo>
                <a:lnTo>
                  <a:pt x="933505" y="1960942"/>
                </a:lnTo>
                <a:lnTo>
                  <a:pt x="981036" y="1962073"/>
                </a:lnTo>
                <a:close/>
              </a:path>
            </a:pathLst>
          </a:custGeom>
          <a:ln w="19050">
            <a:solidFill>
              <a:srgbClr val="EB7FFC"/>
            </a:solidFill>
          </a:ln>
        </p:spPr>
        <p:txBody>
          <a:bodyPr wrap="square" lIns="0" tIns="0" rIns="0" bIns="0" rtlCol="0"/>
          <a:lstStyle/>
          <a:p>
            <a:endParaRPr sz="1266"/>
          </a:p>
        </p:txBody>
      </p:sp>
      <p:sp>
        <p:nvSpPr>
          <p:cNvPr id="36" name="object 36"/>
          <p:cNvSpPr/>
          <p:nvPr/>
        </p:nvSpPr>
        <p:spPr>
          <a:xfrm>
            <a:off x="7214712" y="2065056"/>
            <a:ext cx="1389013" cy="652759"/>
          </a:xfrm>
          <a:custGeom>
            <a:avLst/>
            <a:gdLst/>
            <a:ahLst/>
            <a:cxnLst/>
            <a:rect l="l" t="t" r="r" b="b"/>
            <a:pathLst>
              <a:path w="1975484" h="928370">
                <a:moveTo>
                  <a:pt x="0" y="927887"/>
                </a:moveTo>
                <a:lnTo>
                  <a:pt x="1975104" y="0"/>
                </a:lnTo>
              </a:path>
            </a:pathLst>
          </a:custGeom>
          <a:ln w="19050">
            <a:solidFill>
              <a:srgbClr val="EB7FFC"/>
            </a:solidFill>
          </a:ln>
        </p:spPr>
        <p:txBody>
          <a:bodyPr wrap="square" lIns="0" tIns="0" rIns="0" bIns="0" rtlCol="0"/>
          <a:lstStyle/>
          <a:p>
            <a:endParaRPr sz="1266"/>
          </a:p>
        </p:txBody>
      </p:sp>
      <p:sp>
        <p:nvSpPr>
          <p:cNvPr id="37" name="object 37"/>
          <p:cNvSpPr/>
          <p:nvPr/>
        </p:nvSpPr>
        <p:spPr>
          <a:xfrm>
            <a:off x="6893242" y="2119816"/>
            <a:ext cx="128588" cy="129034"/>
          </a:xfrm>
          <a:custGeom>
            <a:avLst/>
            <a:gdLst/>
            <a:ahLst/>
            <a:cxnLst/>
            <a:rect l="l" t="t" r="r" b="b"/>
            <a:pathLst>
              <a:path w="182879" h="183514">
                <a:moveTo>
                  <a:pt x="0" y="183070"/>
                </a:moveTo>
                <a:lnTo>
                  <a:pt x="182880" y="0"/>
                </a:lnTo>
              </a:path>
            </a:pathLst>
          </a:custGeom>
          <a:ln w="19050">
            <a:solidFill>
              <a:srgbClr val="EB7FFC"/>
            </a:solidFill>
          </a:ln>
        </p:spPr>
        <p:txBody>
          <a:bodyPr wrap="square" lIns="0" tIns="0" rIns="0" bIns="0" rtlCol="0"/>
          <a:lstStyle/>
          <a:p>
            <a:endParaRPr sz="1266"/>
          </a:p>
        </p:txBody>
      </p:sp>
      <p:sp>
        <p:nvSpPr>
          <p:cNvPr id="38" name="object 38"/>
          <p:cNvSpPr/>
          <p:nvPr/>
        </p:nvSpPr>
        <p:spPr>
          <a:xfrm>
            <a:off x="6746639" y="4491990"/>
            <a:ext cx="108049" cy="122783"/>
          </a:xfrm>
          <a:custGeom>
            <a:avLst/>
            <a:gdLst/>
            <a:ahLst/>
            <a:cxnLst/>
            <a:rect l="l" t="t" r="r" b="b"/>
            <a:pathLst>
              <a:path w="153670" h="174625">
                <a:moveTo>
                  <a:pt x="0" y="0"/>
                </a:moveTo>
                <a:lnTo>
                  <a:pt x="153644" y="174155"/>
                </a:lnTo>
              </a:path>
            </a:pathLst>
          </a:custGeom>
          <a:ln w="19050">
            <a:solidFill>
              <a:srgbClr val="EB7FFC"/>
            </a:solidFill>
          </a:ln>
        </p:spPr>
        <p:txBody>
          <a:bodyPr wrap="square" lIns="0" tIns="0" rIns="0" bIns="0" rtlCol="0"/>
          <a:lstStyle/>
          <a:p>
            <a:endParaRPr sz="1266"/>
          </a:p>
        </p:txBody>
      </p:sp>
      <p:sp>
        <p:nvSpPr>
          <p:cNvPr id="39" name="object 39"/>
          <p:cNvSpPr/>
          <p:nvPr/>
        </p:nvSpPr>
        <p:spPr>
          <a:xfrm>
            <a:off x="7201944" y="3910122"/>
            <a:ext cx="1555998" cy="671066"/>
          </a:xfrm>
          <a:custGeom>
            <a:avLst/>
            <a:gdLst/>
            <a:ahLst/>
            <a:cxnLst/>
            <a:rect l="l" t="t" r="r" b="b"/>
            <a:pathLst>
              <a:path w="2212975" h="954404">
                <a:moveTo>
                  <a:pt x="0" y="0"/>
                </a:moveTo>
                <a:lnTo>
                  <a:pt x="2212721" y="954036"/>
                </a:lnTo>
              </a:path>
            </a:pathLst>
          </a:custGeom>
          <a:ln w="19049">
            <a:solidFill>
              <a:srgbClr val="EB7FFC"/>
            </a:solidFill>
          </a:ln>
        </p:spPr>
        <p:txBody>
          <a:bodyPr wrap="square" lIns="0" tIns="0" rIns="0" bIns="0" rtlCol="0"/>
          <a:lstStyle/>
          <a:p>
            <a:endParaRPr sz="1266"/>
          </a:p>
        </p:txBody>
      </p:sp>
      <p:sp>
        <p:nvSpPr>
          <p:cNvPr id="40" name="object 40"/>
          <p:cNvSpPr/>
          <p:nvPr/>
        </p:nvSpPr>
        <p:spPr>
          <a:xfrm>
            <a:off x="3872595" y="3611849"/>
            <a:ext cx="530870" cy="108942"/>
          </a:xfrm>
          <a:custGeom>
            <a:avLst/>
            <a:gdLst/>
            <a:ahLst/>
            <a:cxnLst/>
            <a:rect l="l" t="t" r="r" b="b"/>
            <a:pathLst>
              <a:path w="755014" h="154939">
                <a:moveTo>
                  <a:pt x="0" y="154470"/>
                </a:moveTo>
                <a:lnTo>
                  <a:pt x="754481" y="0"/>
                </a:lnTo>
              </a:path>
            </a:pathLst>
          </a:custGeom>
          <a:ln w="19050">
            <a:solidFill>
              <a:srgbClr val="EB7FFC"/>
            </a:solidFill>
          </a:ln>
        </p:spPr>
        <p:txBody>
          <a:bodyPr wrap="square" lIns="0" tIns="0" rIns="0" bIns="0" rtlCol="0"/>
          <a:lstStyle/>
          <a:p>
            <a:endParaRPr sz="1266"/>
          </a:p>
        </p:txBody>
      </p:sp>
      <p:sp>
        <p:nvSpPr>
          <p:cNvPr id="41" name="object 41"/>
          <p:cNvSpPr/>
          <p:nvPr/>
        </p:nvSpPr>
        <p:spPr>
          <a:xfrm>
            <a:off x="4730116" y="4413556"/>
            <a:ext cx="119211" cy="130820"/>
          </a:xfrm>
          <a:custGeom>
            <a:avLst/>
            <a:gdLst/>
            <a:ahLst/>
            <a:cxnLst/>
            <a:rect l="l" t="t" r="r" b="b"/>
            <a:pathLst>
              <a:path w="169545" h="186054">
                <a:moveTo>
                  <a:pt x="0" y="185927"/>
                </a:moveTo>
                <a:lnTo>
                  <a:pt x="169049" y="0"/>
                </a:lnTo>
              </a:path>
            </a:pathLst>
          </a:custGeom>
          <a:ln w="25666">
            <a:solidFill>
              <a:srgbClr val="EB7FFC"/>
            </a:solidFill>
          </a:ln>
        </p:spPr>
        <p:txBody>
          <a:bodyPr wrap="square" lIns="0" tIns="0" rIns="0" bIns="0" rtlCol="0"/>
          <a:lstStyle/>
          <a:p>
            <a:endParaRPr sz="1266"/>
          </a:p>
        </p:txBody>
      </p:sp>
      <p:sp>
        <p:nvSpPr>
          <p:cNvPr id="42" name="object 42"/>
          <p:cNvSpPr/>
          <p:nvPr/>
        </p:nvSpPr>
        <p:spPr>
          <a:xfrm>
            <a:off x="7345743" y="3249194"/>
            <a:ext cx="603646" cy="59829"/>
          </a:xfrm>
          <a:custGeom>
            <a:avLst/>
            <a:gdLst/>
            <a:ahLst/>
            <a:cxnLst/>
            <a:rect l="l" t="t" r="r" b="b"/>
            <a:pathLst>
              <a:path w="858520" h="85089">
                <a:moveTo>
                  <a:pt x="0" y="84670"/>
                </a:moveTo>
                <a:lnTo>
                  <a:pt x="858329" y="0"/>
                </a:lnTo>
              </a:path>
            </a:pathLst>
          </a:custGeom>
          <a:ln w="19049">
            <a:solidFill>
              <a:srgbClr val="EB7FFC"/>
            </a:solidFill>
          </a:ln>
        </p:spPr>
        <p:txBody>
          <a:bodyPr wrap="square" lIns="0" tIns="0" rIns="0" bIns="0" rtlCol="0"/>
          <a:lstStyle/>
          <a:p>
            <a:endParaRPr sz="1266"/>
          </a:p>
        </p:txBody>
      </p:sp>
      <p:sp>
        <p:nvSpPr>
          <p:cNvPr id="43" name="object 43"/>
          <p:cNvSpPr txBox="1">
            <a:spLocks noGrp="1"/>
          </p:cNvSpPr>
          <p:nvPr>
            <p:ph type="ftr" sz="quarter" idx="5"/>
          </p:nvPr>
        </p:nvSpPr>
        <p:spPr>
          <a:xfrm>
            <a:off x="1574135" y="9023205"/>
            <a:ext cx="4720590" cy="283845"/>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53"/>
              </a:spcBef>
            </a:pPr>
            <a:r>
              <a:rPr lang="en-US" spc="-90">
                <a:solidFill>
                  <a:srgbClr val="5C2E82"/>
                </a:solidFill>
              </a:rPr>
              <a:t>HEALTHCARE </a:t>
            </a:r>
            <a:r>
              <a:rPr lang="en-US" spc="-120">
                <a:solidFill>
                  <a:srgbClr val="5C2E82"/>
                </a:solidFill>
              </a:rPr>
              <a:t>CAREER </a:t>
            </a:r>
            <a:r>
              <a:rPr lang="en-US" spc="-75">
                <a:solidFill>
                  <a:srgbClr val="5C2E82"/>
                </a:solidFill>
              </a:rPr>
              <a:t>ADVANCEMENT</a:t>
            </a:r>
            <a:r>
              <a:rPr lang="en-US" spc="-30">
                <a:solidFill>
                  <a:srgbClr val="5C2E82"/>
                </a:solidFill>
              </a:rPr>
              <a:t> </a:t>
            </a:r>
            <a:r>
              <a:rPr lang="en-US" spc="-65">
                <a:solidFill>
                  <a:srgbClr val="5C2E82"/>
                </a:solidFill>
              </a:rPr>
              <a:t>PROGRAM</a:t>
            </a:r>
            <a:endParaRPr spc="-46" dirty="0"/>
          </a:p>
        </p:txBody>
      </p:sp>
      <p:sp>
        <p:nvSpPr>
          <p:cNvPr id="44" name="object 44"/>
          <p:cNvSpPr txBox="1">
            <a:spLocks noGrp="1"/>
          </p:cNvSpPr>
          <p:nvPr>
            <p:ph type="dt" sz="half" idx="6"/>
          </p:nvPr>
        </p:nvSpPr>
        <p:spPr>
          <a:xfrm>
            <a:off x="11444134" y="9021368"/>
            <a:ext cx="1236345" cy="276859"/>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32"/>
              </a:spcBef>
            </a:pPr>
            <a:r>
              <a:rPr lang="en-US" spc="-80">
                <a:solidFill>
                  <a:srgbClr val="5C2E82"/>
                </a:solidFill>
              </a:rPr>
              <a:t>MAY </a:t>
            </a:r>
            <a:r>
              <a:rPr lang="en-US" spc="-135">
                <a:solidFill>
                  <a:srgbClr val="5C2E82"/>
                </a:solidFill>
              </a:rPr>
              <a:t>31,</a:t>
            </a:r>
            <a:r>
              <a:rPr lang="en-US" spc="-80">
                <a:solidFill>
                  <a:srgbClr val="5C2E82"/>
                </a:solidFill>
              </a:rPr>
              <a:t> </a:t>
            </a:r>
            <a:r>
              <a:rPr lang="en-US">
                <a:solidFill>
                  <a:srgbClr val="5C2E82"/>
                </a:solidFill>
              </a:rPr>
              <a:t>2018</a:t>
            </a:r>
            <a:endParaRPr lang="en-US" dirty="0"/>
          </a:p>
        </p:txBody>
      </p:sp>
    </p:spTree>
    <p:extLst>
      <p:ext uri="{BB962C8B-B14F-4D97-AF65-F5344CB8AC3E}">
        <p14:creationId xmlns:p14="http://schemas.microsoft.com/office/powerpoint/2010/main" val="263243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2013" y="241102"/>
            <a:ext cx="2970297" cy="1768078"/>
          </a:xfrm>
          <a:prstGeom prst="rect">
            <a:avLst/>
          </a:prstGeom>
          <a:blipFill>
            <a:blip r:embed="rId3" cstate="print"/>
            <a:stretch>
              <a:fillRect/>
            </a:stretch>
          </a:blipFill>
        </p:spPr>
        <p:txBody>
          <a:bodyPr wrap="square" lIns="0" tIns="0" rIns="0" bIns="0" rtlCol="0"/>
          <a:lstStyle/>
          <a:p>
            <a:endParaRPr sz="1266"/>
          </a:p>
        </p:txBody>
      </p:sp>
      <p:sp>
        <p:nvSpPr>
          <p:cNvPr id="3" name="object 3"/>
          <p:cNvSpPr/>
          <p:nvPr/>
        </p:nvSpPr>
        <p:spPr>
          <a:xfrm>
            <a:off x="1732892" y="2117541"/>
            <a:ext cx="2989427" cy="3913212"/>
          </a:xfrm>
          <a:prstGeom prst="rect">
            <a:avLst/>
          </a:prstGeom>
          <a:blipFill>
            <a:blip r:embed="rId4" cstate="print"/>
            <a:stretch>
              <a:fillRect/>
            </a:stretch>
          </a:blipFill>
        </p:spPr>
        <p:txBody>
          <a:bodyPr wrap="square" lIns="0" tIns="0" rIns="0" bIns="0" rtlCol="0"/>
          <a:lstStyle/>
          <a:p>
            <a:endParaRPr sz="1266"/>
          </a:p>
        </p:txBody>
      </p:sp>
      <p:sp>
        <p:nvSpPr>
          <p:cNvPr id="4" name="object 4"/>
          <p:cNvSpPr/>
          <p:nvPr/>
        </p:nvSpPr>
        <p:spPr>
          <a:xfrm>
            <a:off x="1644551" y="120551"/>
            <a:ext cx="8902898" cy="6616898"/>
          </a:xfrm>
          <a:custGeom>
            <a:avLst/>
            <a:gdLst/>
            <a:ahLst/>
            <a:cxnLst/>
            <a:rect l="l" t="t" r="r" b="b"/>
            <a:pathLst>
              <a:path w="12661900" h="9410700">
                <a:moveTo>
                  <a:pt x="0" y="9410700"/>
                </a:moveTo>
                <a:lnTo>
                  <a:pt x="12661900" y="9410700"/>
                </a:lnTo>
                <a:lnTo>
                  <a:pt x="12661900" y="0"/>
                </a:lnTo>
                <a:lnTo>
                  <a:pt x="0" y="0"/>
                </a:lnTo>
                <a:lnTo>
                  <a:pt x="0" y="9410700"/>
                </a:lnTo>
                <a:close/>
              </a:path>
            </a:pathLst>
          </a:custGeom>
          <a:ln w="342900">
            <a:solidFill>
              <a:srgbClr val="FFFFFF"/>
            </a:solidFill>
          </a:ln>
        </p:spPr>
        <p:txBody>
          <a:bodyPr wrap="square" lIns="0" tIns="0" rIns="0" bIns="0" rtlCol="0"/>
          <a:lstStyle/>
          <a:p>
            <a:endParaRPr sz="1266"/>
          </a:p>
        </p:txBody>
      </p:sp>
      <p:sp>
        <p:nvSpPr>
          <p:cNvPr id="5" name="object 5"/>
          <p:cNvSpPr txBox="1"/>
          <p:nvPr/>
        </p:nvSpPr>
        <p:spPr>
          <a:xfrm>
            <a:off x="5133983" y="447626"/>
            <a:ext cx="4237515" cy="366038"/>
          </a:xfrm>
          <a:prstGeom prst="rect">
            <a:avLst/>
          </a:prstGeom>
        </p:spPr>
        <p:txBody>
          <a:bodyPr vert="horz" wrap="square" lIns="0" tIns="8930" rIns="0" bIns="0" rtlCol="0">
            <a:spAutoFit/>
          </a:bodyPr>
          <a:lstStyle/>
          <a:p>
            <a:pPr marL="8929">
              <a:spcBef>
                <a:spcPts val="70"/>
              </a:spcBef>
            </a:pPr>
            <a:r>
              <a:rPr sz="2320" i="1" spc="4" dirty="0">
                <a:solidFill>
                  <a:srgbClr val="5C2E82"/>
                </a:solidFill>
                <a:latin typeface="Arial" panose="020B0604020202020204" pitchFamily="34" charset="0"/>
                <a:cs typeface="Arial" panose="020B0604020202020204" pitchFamily="34" charset="0"/>
              </a:rPr>
              <a:t>Mentorship </a:t>
            </a:r>
            <a:r>
              <a:rPr sz="2320" i="1" spc="-18" dirty="0">
                <a:solidFill>
                  <a:srgbClr val="5C2E82"/>
                </a:solidFill>
                <a:latin typeface="Arial" panose="020B0604020202020204" pitchFamily="34" charset="0"/>
                <a:cs typeface="Arial" panose="020B0604020202020204" pitchFamily="34" charset="0"/>
              </a:rPr>
              <a:t>Training</a:t>
            </a:r>
            <a:r>
              <a:rPr sz="2320" i="1" spc="-165" dirty="0">
                <a:solidFill>
                  <a:srgbClr val="5C2E82"/>
                </a:solidFill>
                <a:latin typeface="Arial" panose="020B0604020202020204" pitchFamily="34" charset="0"/>
                <a:cs typeface="Arial" panose="020B0604020202020204" pitchFamily="34" charset="0"/>
              </a:rPr>
              <a:t> </a:t>
            </a:r>
            <a:r>
              <a:rPr sz="2320" i="1" spc="-28" dirty="0">
                <a:solidFill>
                  <a:srgbClr val="5C2E82"/>
                </a:solidFill>
                <a:latin typeface="Arial" panose="020B0604020202020204" pitchFamily="34" charset="0"/>
                <a:cs typeface="Arial" panose="020B0604020202020204" pitchFamily="34" charset="0"/>
              </a:rPr>
              <a:t>Program</a:t>
            </a:r>
            <a:endParaRPr sz="232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132821" y="738570"/>
            <a:ext cx="2240459" cy="686126"/>
          </a:xfrm>
          <a:prstGeom prst="rect">
            <a:avLst/>
          </a:prstGeom>
        </p:spPr>
        <p:txBody>
          <a:bodyPr vert="horz" wrap="square" lIns="0" tIns="8930" rIns="0" bIns="0" rtlCol="0" anchor="ctr">
            <a:spAutoFit/>
          </a:bodyPr>
          <a:lstStyle/>
          <a:p>
            <a:pPr marL="8929">
              <a:lnSpc>
                <a:spcPct val="100000"/>
              </a:lnSpc>
              <a:spcBef>
                <a:spcPts val="70"/>
              </a:spcBef>
            </a:pPr>
            <a:r>
              <a:rPr spc="91" dirty="0">
                <a:solidFill>
                  <a:srgbClr val="5C2E82"/>
                </a:solidFill>
              </a:rPr>
              <a:t>O</a:t>
            </a:r>
            <a:r>
              <a:rPr spc="-387" dirty="0">
                <a:solidFill>
                  <a:srgbClr val="5C2E82"/>
                </a:solidFill>
              </a:rPr>
              <a:t>v</a:t>
            </a:r>
            <a:r>
              <a:rPr spc="-39" dirty="0">
                <a:solidFill>
                  <a:srgbClr val="5C2E82"/>
                </a:solidFill>
              </a:rPr>
              <a:t>e</a:t>
            </a:r>
            <a:r>
              <a:rPr spc="-7" dirty="0">
                <a:solidFill>
                  <a:srgbClr val="5C2E82"/>
                </a:solidFill>
              </a:rPr>
              <a:t>r</a:t>
            </a:r>
            <a:r>
              <a:rPr spc="-197" dirty="0">
                <a:solidFill>
                  <a:srgbClr val="5C2E82"/>
                </a:solidFill>
              </a:rPr>
              <a:t>vi</a:t>
            </a:r>
            <a:r>
              <a:rPr spc="-161" dirty="0">
                <a:solidFill>
                  <a:srgbClr val="5C2E82"/>
                </a:solidFill>
              </a:rPr>
              <a:t>e</a:t>
            </a:r>
            <a:r>
              <a:rPr spc="-376" dirty="0">
                <a:solidFill>
                  <a:srgbClr val="5C2E82"/>
                </a:solidFill>
              </a:rPr>
              <a:t>w</a:t>
            </a:r>
          </a:p>
        </p:txBody>
      </p:sp>
      <p:sp>
        <p:nvSpPr>
          <p:cNvPr id="7" name="object 7"/>
          <p:cNvSpPr txBox="1"/>
          <p:nvPr/>
        </p:nvSpPr>
        <p:spPr>
          <a:xfrm>
            <a:off x="6474261" y="2028645"/>
            <a:ext cx="3645545" cy="690935"/>
          </a:xfrm>
          <a:prstGeom prst="rect">
            <a:avLst/>
          </a:prstGeom>
        </p:spPr>
        <p:txBody>
          <a:bodyPr vert="horz" wrap="square" lIns="0" tIns="8930" rIns="0" bIns="0" rtlCol="0">
            <a:spAutoFit/>
          </a:bodyPr>
          <a:lstStyle/>
          <a:p>
            <a:pPr marL="169212" indent="-160282">
              <a:spcBef>
                <a:spcPts val="70"/>
              </a:spcBef>
              <a:buChar char="•"/>
              <a:tabLst>
                <a:tab pos="169212" algn="l"/>
                <a:tab pos="169658" algn="l"/>
              </a:tabLst>
            </a:pPr>
            <a:r>
              <a:rPr sz="1477" b="1" spc="-70" dirty="0">
                <a:solidFill>
                  <a:srgbClr val="329FA9"/>
                </a:solidFill>
                <a:latin typeface="Arial"/>
                <a:cs typeface="Arial"/>
              </a:rPr>
              <a:t>Registered </a:t>
            </a:r>
            <a:r>
              <a:rPr sz="1477" b="1" spc="-77" dirty="0">
                <a:solidFill>
                  <a:srgbClr val="329FA9"/>
                </a:solidFill>
                <a:latin typeface="Arial"/>
                <a:cs typeface="Arial"/>
              </a:rPr>
              <a:t>Apprenticeship and</a:t>
            </a:r>
            <a:r>
              <a:rPr sz="1477" b="1" spc="-109" dirty="0">
                <a:solidFill>
                  <a:srgbClr val="329FA9"/>
                </a:solidFill>
                <a:latin typeface="Arial"/>
                <a:cs typeface="Arial"/>
              </a:rPr>
              <a:t> </a:t>
            </a:r>
            <a:r>
              <a:rPr sz="1477" b="1" spc="-80" dirty="0">
                <a:solidFill>
                  <a:srgbClr val="329FA9"/>
                </a:solidFill>
                <a:latin typeface="Arial"/>
                <a:cs typeface="Arial"/>
              </a:rPr>
              <a:t>mentorship</a:t>
            </a:r>
            <a:endParaRPr sz="1477" dirty="0">
              <a:latin typeface="Arial"/>
              <a:cs typeface="Arial"/>
            </a:endParaRPr>
          </a:p>
          <a:p>
            <a:pPr marL="169212" marR="714796" indent="-160282">
              <a:buChar char="•"/>
              <a:tabLst>
                <a:tab pos="169212" algn="l"/>
                <a:tab pos="169658" algn="l"/>
              </a:tabLst>
            </a:pPr>
            <a:r>
              <a:rPr sz="1477" b="1" spc="-112" dirty="0">
                <a:solidFill>
                  <a:srgbClr val="329FA9"/>
                </a:solidFill>
                <a:latin typeface="Arial"/>
                <a:cs typeface="Arial"/>
              </a:rPr>
              <a:t>Recommend </a:t>
            </a:r>
            <a:r>
              <a:rPr sz="1477" b="1" spc="-102" dirty="0">
                <a:solidFill>
                  <a:srgbClr val="329FA9"/>
                </a:solidFill>
                <a:latin typeface="Arial"/>
                <a:cs typeface="Arial"/>
              </a:rPr>
              <a:t>supervisors </a:t>
            </a:r>
            <a:r>
              <a:rPr sz="1477" b="1" spc="-25" dirty="0">
                <a:solidFill>
                  <a:srgbClr val="329FA9"/>
                </a:solidFill>
                <a:latin typeface="Arial"/>
                <a:cs typeface="Arial"/>
              </a:rPr>
              <a:t>to</a:t>
            </a:r>
            <a:r>
              <a:rPr sz="1477" b="1" spc="-46" dirty="0">
                <a:solidFill>
                  <a:srgbClr val="329FA9"/>
                </a:solidFill>
                <a:latin typeface="Arial"/>
                <a:cs typeface="Arial"/>
              </a:rPr>
              <a:t> </a:t>
            </a:r>
            <a:r>
              <a:rPr sz="1477" b="1" spc="-39" dirty="0">
                <a:solidFill>
                  <a:srgbClr val="329FA9"/>
                </a:solidFill>
                <a:latin typeface="Arial"/>
                <a:cs typeface="Arial"/>
              </a:rPr>
              <a:t>attend  </a:t>
            </a:r>
            <a:r>
              <a:rPr sz="1477" b="1" spc="-60" dirty="0">
                <a:solidFill>
                  <a:srgbClr val="329FA9"/>
                </a:solidFill>
                <a:latin typeface="Arial"/>
                <a:cs typeface="Arial"/>
              </a:rPr>
              <a:t>selected</a:t>
            </a:r>
            <a:r>
              <a:rPr sz="1477" b="1" spc="-88" dirty="0">
                <a:solidFill>
                  <a:srgbClr val="329FA9"/>
                </a:solidFill>
                <a:latin typeface="Arial"/>
                <a:cs typeface="Arial"/>
              </a:rPr>
              <a:t> </a:t>
            </a:r>
            <a:r>
              <a:rPr sz="1477" b="1" spc="-137" dirty="0">
                <a:solidFill>
                  <a:srgbClr val="329FA9"/>
                </a:solidFill>
                <a:latin typeface="Arial"/>
                <a:cs typeface="Arial"/>
              </a:rPr>
              <a:t>sessions</a:t>
            </a:r>
            <a:endParaRPr sz="1477" dirty="0">
              <a:latin typeface="Arial"/>
              <a:cs typeface="Arial"/>
            </a:endParaRPr>
          </a:p>
        </p:txBody>
      </p:sp>
      <p:sp>
        <p:nvSpPr>
          <p:cNvPr id="8" name="object 8"/>
          <p:cNvSpPr txBox="1"/>
          <p:nvPr/>
        </p:nvSpPr>
        <p:spPr>
          <a:xfrm>
            <a:off x="6474261" y="3350311"/>
            <a:ext cx="2897237" cy="918240"/>
          </a:xfrm>
          <a:prstGeom prst="rect">
            <a:avLst/>
          </a:prstGeom>
        </p:spPr>
        <p:txBody>
          <a:bodyPr vert="horz" wrap="square" lIns="0" tIns="8930" rIns="0" bIns="0" rtlCol="0">
            <a:spAutoFit/>
          </a:bodyPr>
          <a:lstStyle/>
          <a:p>
            <a:pPr marL="169212" indent="-160282">
              <a:spcBef>
                <a:spcPts val="70"/>
              </a:spcBef>
              <a:buChar char="•"/>
              <a:tabLst>
                <a:tab pos="169212" algn="l"/>
                <a:tab pos="169658" algn="l"/>
              </a:tabLst>
            </a:pPr>
            <a:r>
              <a:rPr sz="1477" b="1" spc="-67" dirty="0">
                <a:solidFill>
                  <a:srgbClr val="F58231"/>
                </a:solidFill>
                <a:latin typeface="Arial"/>
                <a:cs typeface="Arial"/>
              </a:rPr>
              <a:t>Adult </a:t>
            </a:r>
            <a:r>
              <a:rPr sz="1477" b="1" spc="-60" dirty="0">
                <a:solidFill>
                  <a:srgbClr val="F58231"/>
                </a:solidFill>
                <a:latin typeface="Arial"/>
                <a:cs typeface="Arial"/>
              </a:rPr>
              <a:t>learning</a:t>
            </a:r>
            <a:r>
              <a:rPr sz="1477" b="1" spc="-105" dirty="0">
                <a:solidFill>
                  <a:srgbClr val="F58231"/>
                </a:solidFill>
                <a:latin typeface="Arial"/>
                <a:cs typeface="Arial"/>
              </a:rPr>
              <a:t> </a:t>
            </a:r>
            <a:r>
              <a:rPr sz="1477" b="1" spc="-42" dirty="0">
                <a:solidFill>
                  <a:srgbClr val="F58231"/>
                </a:solidFill>
                <a:latin typeface="Arial"/>
                <a:cs typeface="Arial"/>
              </a:rPr>
              <a:t>theory</a:t>
            </a:r>
            <a:endParaRPr sz="1477" dirty="0">
              <a:latin typeface="Arial"/>
              <a:cs typeface="Arial"/>
            </a:endParaRPr>
          </a:p>
          <a:p>
            <a:pPr marL="169212" indent="-160282">
              <a:buChar char="•"/>
              <a:tabLst>
                <a:tab pos="169212" algn="l"/>
                <a:tab pos="169658" algn="l"/>
              </a:tabLst>
            </a:pPr>
            <a:r>
              <a:rPr sz="1477" b="1" spc="-46" dirty="0">
                <a:solidFill>
                  <a:srgbClr val="F58231"/>
                </a:solidFill>
                <a:latin typeface="Arial"/>
                <a:cs typeface="Arial"/>
              </a:rPr>
              <a:t>Intercultural</a:t>
            </a:r>
            <a:r>
              <a:rPr sz="1477" b="1" spc="-88" dirty="0">
                <a:solidFill>
                  <a:srgbClr val="F58231"/>
                </a:solidFill>
                <a:latin typeface="Arial"/>
                <a:cs typeface="Arial"/>
              </a:rPr>
              <a:t> </a:t>
            </a:r>
            <a:r>
              <a:rPr sz="1477" b="1" spc="-91" dirty="0">
                <a:solidFill>
                  <a:srgbClr val="F58231"/>
                </a:solidFill>
                <a:latin typeface="Arial"/>
                <a:cs typeface="Arial"/>
              </a:rPr>
              <a:t>communication</a:t>
            </a:r>
            <a:endParaRPr sz="1477" dirty="0">
              <a:latin typeface="Arial"/>
              <a:cs typeface="Arial"/>
            </a:endParaRPr>
          </a:p>
          <a:p>
            <a:pPr marL="169212" marR="3572" indent="-160282">
              <a:buChar char="•"/>
              <a:tabLst>
                <a:tab pos="169212" algn="l"/>
                <a:tab pos="169658" algn="l"/>
              </a:tabLst>
            </a:pPr>
            <a:r>
              <a:rPr sz="1477" b="1" spc="-80" dirty="0">
                <a:solidFill>
                  <a:srgbClr val="F58231"/>
                </a:solidFill>
                <a:latin typeface="Arial"/>
                <a:cs typeface="Arial"/>
              </a:rPr>
              <a:t>Communication,</a:t>
            </a:r>
            <a:r>
              <a:rPr sz="1477" b="1" spc="-123" dirty="0">
                <a:solidFill>
                  <a:srgbClr val="F58231"/>
                </a:solidFill>
                <a:latin typeface="Arial"/>
                <a:cs typeface="Arial"/>
              </a:rPr>
              <a:t> </a:t>
            </a:r>
            <a:r>
              <a:rPr sz="1477" b="1" spc="-80" dirty="0">
                <a:solidFill>
                  <a:srgbClr val="F58231"/>
                </a:solidFill>
                <a:latin typeface="Arial"/>
                <a:cs typeface="Arial"/>
              </a:rPr>
              <a:t>problem-solving,  </a:t>
            </a:r>
            <a:r>
              <a:rPr sz="1477" b="1" spc="-49" dirty="0">
                <a:solidFill>
                  <a:srgbClr val="F58231"/>
                </a:solidFill>
                <a:latin typeface="Arial"/>
                <a:cs typeface="Arial"/>
              </a:rPr>
              <a:t>feedback, </a:t>
            </a:r>
            <a:r>
              <a:rPr sz="1477" b="1" spc="-77" dirty="0">
                <a:solidFill>
                  <a:srgbClr val="F58231"/>
                </a:solidFill>
                <a:latin typeface="Arial"/>
                <a:cs typeface="Arial"/>
              </a:rPr>
              <a:t>and </a:t>
            </a:r>
            <a:r>
              <a:rPr sz="1477" b="1" spc="-63" dirty="0">
                <a:solidFill>
                  <a:srgbClr val="F58231"/>
                </a:solidFill>
                <a:latin typeface="Arial"/>
                <a:cs typeface="Arial"/>
              </a:rPr>
              <a:t>conflict</a:t>
            </a:r>
            <a:r>
              <a:rPr sz="1477" b="1" spc="-151" dirty="0">
                <a:solidFill>
                  <a:srgbClr val="F58231"/>
                </a:solidFill>
                <a:latin typeface="Arial"/>
                <a:cs typeface="Arial"/>
              </a:rPr>
              <a:t> </a:t>
            </a:r>
            <a:r>
              <a:rPr sz="1477" b="1" spc="-74" dirty="0">
                <a:solidFill>
                  <a:srgbClr val="F58231"/>
                </a:solidFill>
                <a:latin typeface="Arial"/>
                <a:cs typeface="Arial"/>
              </a:rPr>
              <a:t>resolution</a:t>
            </a:r>
            <a:endParaRPr sz="1477" dirty="0">
              <a:latin typeface="Arial"/>
              <a:cs typeface="Arial"/>
            </a:endParaRPr>
          </a:p>
        </p:txBody>
      </p:sp>
      <p:sp>
        <p:nvSpPr>
          <p:cNvPr id="9" name="object 9"/>
          <p:cNvSpPr txBox="1"/>
          <p:nvPr/>
        </p:nvSpPr>
        <p:spPr>
          <a:xfrm>
            <a:off x="6474261" y="5114906"/>
            <a:ext cx="3079849" cy="463629"/>
          </a:xfrm>
          <a:prstGeom prst="rect">
            <a:avLst/>
          </a:prstGeom>
        </p:spPr>
        <p:txBody>
          <a:bodyPr vert="horz" wrap="square" lIns="0" tIns="8930" rIns="0" bIns="0" rtlCol="0">
            <a:spAutoFit/>
          </a:bodyPr>
          <a:lstStyle/>
          <a:p>
            <a:pPr marL="169212" marR="3572" indent="-160282">
              <a:spcBef>
                <a:spcPts val="70"/>
              </a:spcBef>
              <a:buChar char="•"/>
              <a:tabLst>
                <a:tab pos="169212" algn="l"/>
                <a:tab pos="169658" algn="l"/>
              </a:tabLst>
            </a:pPr>
            <a:r>
              <a:rPr sz="1477" b="1" spc="-63" dirty="0">
                <a:solidFill>
                  <a:srgbClr val="5C2E82"/>
                </a:solidFill>
                <a:latin typeface="Arial"/>
                <a:cs typeface="Arial"/>
              </a:rPr>
              <a:t>Reflection </a:t>
            </a:r>
            <a:r>
              <a:rPr sz="1477" b="1" spc="-77" dirty="0">
                <a:solidFill>
                  <a:srgbClr val="5C2E82"/>
                </a:solidFill>
                <a:latin typeface="Arial"/>
                <a:cs typeface="Arial"/>
              </a:rPr>
              <a:t>and </a:t>
            </a:r>
            <a:r>
              <a:rPr sz="1477" b="1" spc="-80" dirty="0">
                <a:solidFill>
                  <a:srgbClr val="5C2E82"/>
                </a:solidFill>
                <a:latin typeface="Arial"/>
                <a:cs typeface="Arial"/>
              </a:rPr>
              <a:t>planning </a:t>
            </a:r>
            <a:r>
              <a:rPr sz="1477" b="1" spc="-14" dirty="0">
                <a:solidFill>
                  <a:srgbClr val="5C2E82"/>
                </a:solidFill>
                <a:latin typeface="Arial"/>
                <a:cs typeface="Arial"/>
              </a:rPr>
              <a:t>for</a:t>
            </a:r>
            <a:r>
              <a:rPr sz="1477" b="1" spc="-148" dirty="0">
                <a:solidFill>
                  <a:srgbClr val="5C2E82"/>
                </a:solidFill>
                <a:latin typeface="Arial"/>
                <a:cs typeface="Arial"/>
              </a:rPr>
              <a:t> </a:t>
            </a:r>
            <a:r>
              <a:rPr sz="1477" b="1" spc="-95" dirty="0">
                <a:solidFill>
                  <a:srgbClr val="5C2E82"/>
                </a:solidFill>
                <a:latin typeface="Arial"/>
                <a:cs typeface="Arial"/>
              </a:rPr>
              <a:t>ongoing  </a:t>
            </a:r>
            <a:r>
              <a:rPr sz="1477" b="1" spc="-77" dirty="0">
                <a:solidFill>
                  <a:srgbClr val="5C2E82"/>
                </a:solidFill>
                <a:latin typeface="Arial"/>
                <a:cs typeface="Arial"/>
              </a:rPr>
              <a:t>support and </a:t>
            </a:r>
            <a:r>
              <a:rPr sz="1477" b="1" spc="-70" dirty="0">
                <a:solidFill>
                  <a:srgbClr val="5C2E82"/>
                </a:solidFill>
                <a:latin typeface="Arial"/>
                <a:cs typeface="Arial"/>
              </a:rPr>
              <a:t>growth </a:t>
            </a:r>
            <a:r>
              <a:rPr sz="1477" b="1" spc="-25" dirty="0">
                <a:solidFill>
                  <a:srgbClr val="5C2E82"/>
                </a:solidFill>
                <a:latin typeface="Arial"/>
                <a:cs typeface="Arial"/>
              </a:rPr>
              <a:t>of</a:t>
            </a:r>
            <a:r>
              <a:rPr sz="1477" b="1" spc="-123" dirty="0">
                <a:solidFill>
                  <a:srgbClr val="5C2E82"/>
                </a:solidFill>
                <a:latin typeface="Arial"/>
                <a:cs typeface="Arial"/>
              </a:rPr>
              <a:t> </a:t>
            </a:r>
            <a:r>
              <a:rPr sz="1477" b="1" spc="-70" dirty="0">
                <a:solidFill>
                  <a:srgbClr val="5C2E82"/>
                </a:solidFill>
                <a:latin typeface="Arial"/>
                <a:cs typeface="Arial"/>
              </a:rPr>
              <a:t>program</a:t>
            </a:r>
            <a:endParaRPr sz="1477" dirty="0">
              <a:latin typeface="Arial"/>
              <a:cs typeface="Arial"/>
            </a:endParaRPr>
          </a:p>
        </p:txBody>
      </p:sp>
      <p:sp>
        <p:nvSpPr>
          <p:cNvPr id="10" name="object 10"/>
          <p:cNvSpPr/>
          <p:nvPr/>
        </p:nvSpPr>
        <p:spPr>
          <a:xfrm>
            <a:off x="1595438" y="6155055"/>
            <a:ext cx="8962727" cy="703213"/>
          </a:xfrm>
          <a:custGeom>
            <a:avLst/>
            <a:gdLst/>
            <a:ahLst/>
            <a:cxnLst/>
            <a:rect l="l" t="t" r="r" b="b"/>
            <a:pathLst>
              <a:path w="12746990" h="1000125">
                <a:moveTo>
                  <a:pt x="0" y="999744"/>
                </a:moveTo>
                <a:lnTo>
                  <a:pt x="12746736" y="999744"/>
                </a:lnTo>
                <a:lnTo>
                  <a:pt x="12746736" y="0"/>
                </a:lnTo>
                <a:lnTo>
                  <a:pt x="0" y="0"/>
                </a:lnTo>
                <a:lnTo>
                  <a:pt x="0" y="999744"/>
                </a:lnTo>
                <a:close/>
              </a:path>
            </a:pathLst>
          </a:custGeom>
          <a:solidFill>
            <a:srgbClr val="FFFFFF"/>
          </a:solidFill>
        </p:spPr>
        <p:txBody>
          <a:bodyPr wrap="square" lIns="0" tIns="0" rIns="0" bIns="0" rtlCol="0"/>
          <a:lstStyle/>
          <a:p>
            <a:endParaRPr sz="1266"/>
          </a:p>
        </p:txBody>
      </p:sp>
      <p:sp>
        <p:nvSpPr>
          <p:cNvPr id="11" name="object 11"/>
          <p:cNvSpPr/>
          <p:nvPr/>
        </p:nvSpPr>
        <p:spPr>
          <a:xfrm>
            <a:off x="1854626" y="6472389"/>
            <a:ext cx="893" cy="57150"/>
          </a:xfrm>
          <a:custGeom>
            <a:avLst/>
            <a:gdLst/>
            <a:ahLst/>
            <a:cxnLst/>
            <a:rect l="l" t="t" r="r" b="b"/>
            <a:pathLst>
              <a:path w="1270" h="81279">
                <a:moveTo>
                  <a:pt x="0" y="81279"/>
                </a:moveTo>
                <a:lnTo>
                  <a:pt x="645" y="81279"/>
                </a:lnTo>
                <a:lnTo>
                  <a:pt x="645" y="0"/>
                </a:lnTo>
                <a:lnTo>
                  <a:pt x="0" y="0"/>
                </a:lnTo>
                <a:lnTo>
                  <a:pt x="0" y="81279"/>
                </a:lnTo>
                <a:close/>
              </a:path>
            </a:pathLst>
          </a:custGeom>
          <a:solidFill>
            <a:srgbClr val="BAB3D6"/>
          </a:solidFill>
        </p:spPr>
        <p:txBody>
          <a:bodyPr wrap="square" lIns="0" tIns="0" rIns="0" bIns="0" rtlCol="0"/>
          <a:lstStyle/>
          <a:p>
            <a:endParaRPr sz="1266"/>
          </a:p>
        </p:txBody>
      </p:sp>
      <p:sp>
        <p:nvSpPr>
          <p:cNvPr id="12" name="object 12"/>
          <p:cNvSpPr/>
          <p:nvPr/>
        </p:nvSpPr>
        <p:spPr>
          <a:xfrm>
            <a:off x="1854626" y="6455869"/>
            <a:ext cx="129480" cy="0"/>
          </a:xfrm>
          <a:custGeom>
            <a:avLst/>
            <a:gdLst/>
            <a:ahLst/>
            <a:cxnLst/>
            <a:rect l="l" t="t" r="r" b="b"/>
            <a:pathLst>
              <a:path w="184150">
                <a:moveTo>
                  <a:pt x="0" y="0"/>
                </a:moveTo>
                <a:lnTo>
                  <a:pt x="183680" y="0"/>
                </a:lnTo>
              </a:path>
            </a:pathLst>
          </a:custGeom>
          <a:ln w="46989">
            <a:solidFill>
              <a:srgbClr val="BAB3D6"/>
            </a:solidFill>
          </a:ln>
        </p:spPr>
        <p:txBody>
          <a:bodyPr wrap="square" lIns="0" tIns="0" rIns="0" bIns="0" rtlCol="0"/>
          <a:lstStyle/>
          <a:p>
            <a:endParaRPr sz="1266"/>
          </a:p>
        </p:txBody>
      </p:sp>
      <p:sp>
        <p:nvSpPr>
          <p:cNvPr id="13" name="object 13"/>
          <p:cNvSpPr/>
          <p:nvPr/>
        </p:nvSpPr>
        <p:spPr>
          <a:xfrm>
            <a:off x="1854626" y="6383093"/>
            <a:ext cx="893" cy="56257"/>
          </a:xfrm>
          <a:custGeom>
            <a:avLst/>
            <a:gdLst/>
            <a:ahLst/>
            <a:cxnLst/>
            <a:rect l="l" t="t" r="r" b="b"/>
            <a:pathLst>
              <a:path w="1270" h="80009">
                <a:moveTo>
                  <a:pt x="0" y="80009"/>
                </a:moveTo>
                <a:lnTo>
                  <a:pt x="645" y="80009"/>
                </a:lnTo>
                <a:lnTo>
                  <a:pt x="645" y="0"/>
                </a:lnTo>
                <a:lnTo>
                  <a:pt x="0" y="0"/>
                </a:lnTo>
                <a:lnTo>
                  <a:pt x="0" y="80009"/>
                </a:lnTo>
                <a:close/>
              </a:path>
            </a:pathLst>
          </a:custGeom>
          <a:solidFill>
            <a:srgbClr val="BAB3D6"/>
          </a:solidFill>
        </p:spPr>
        <p:txBody>
          <a:bodyPr wrap="square" lIns="0" tIns="0" rIns="0" bIns="0" rtlCol="0"/>
          <a:lstStyle/>
          <a:p>
            <a:endParaRPr sz="1266"/>
          </a:p>
        </p:txBody>
      </p:sp>
      <p:sp>
        <p:nvSpPr>
          <p:cNvPr id="14" name="object 14"/>
          <p:cNvSpPr/>
          <p:nvPr/>
        </p:nvSpPr>
        <p:spPr>
          <a:xfrm>
            <a:off x="1944601" y="6472211"/>
            <a:ext cx="39291" cy="57596"/>
          </a:xfrm>
          <a:custGeom>
            <a:avLst/>
            <a:gdLst/>
            <a:ahLst/>
            <a:cxnLst/>
            <a:rect l="l" t="t" r="r" b="b"/>
            <a:pathLst>
              <a:path w="55879" h="81915">
                <a:moveTo>
                  <a:pt x="55714" y="0"/>
                </a:moveTo>
                <a:lnTo>
                  <a:pt x="0" y="0"/>
                </a:lnTo>
                <a:lnTo>
                  <a:pt x="0" y="81432"/>
                </a:lnTo>
                <a:lnTo>
                  <a:pt x="55714" y="81432"/>
                </a:lnTo>
                <a:lnTo>
                  <a:pt x="55714" y="0"/>
                </a:lnTo>
                <a:close/>
              </a:path>
            </a:pathLst>
          </a:custGeom>
          <a:solidFill>
            <a:srgbClr val="BAB3D6"/>
          </a:solidFill>
        </p:spPr>
        <p:txBody>
          <a:bodyPr wrap="square" lIns="0" tIns="0" rIns="0" bIns="0" rtlCol="0"/>
          <a:lstStyle/>
          <a:p>
            <a:endParaRPr sz="1266"/>
          </a:p>
        </p:txBody>
      </p:sp>
      <p:sp>
        <p:nvSpPr>
          <p:cNvPr id="15" name="object 15"/>
          <p:cNvSpPr/>
          <p:nvPr/>
        </p:nvSpPr>
        <p:spPr>
          <a:xfrm>
            <a:off x="1944601" y="6383093"/>
            <a:ext cx="39291" cy="56257"/>
          </a:xfrm>
          <a:custGeom>
            <a:avLst/>
            <a:gdLst/>
            <a:ahLst/>
            <a:cxnLst/>
            <a:rect l="l" t="t" r="r" b="b"/>
            <a:pathLst>
              <a:path w="55879" h="80009">
                <a:moveTo>
                  <a:pt x="55714" y="0"/>
                </a:moveTo>
                <a:lnTo>
                  <a:pt x="0" y="0"/>
                </a:lnTo>
                <a:lnTo>
                  <a:pt x="0" y="79908"/>
                </a:lnTo>
                <a:lnTo>
                  <a:pt x="55714" y="79908"/>
                </a:lnTo>
                <a:lnTo>
                  <a:pt x="55714" y="0"/>
                </a:lnTo>
                <a:close/>
              </a:path>
            </a:pathLst>
          </a:custGeom>
          <a:solidFill>
            <a:srgbClr val="BAB3D6"/>
          </a:solidFill>
        </p:spPr>
        <p:txBody>
          <a:bodyPr wrap="square" lIns="0" tIns="0" rIns="0" bIns="0" rtlCol="0"/>
          <a:lstStyle/>
          <a:p>
            <a:endParaRPr sz="1266"/>
          </a:p>
        </p:txBody>
      </p:sp>
      <p:sp>
        <p:nvSpPr>
          <p:cNvPr id="16" name="object 16"/>
          <p:cNvSpPr/>
          <p:nvPr/>
        </p:nvSpPr>
        <p:spPr>
          <a:xfrm>
            <a:off x="2011076" y="6342936"/>
            <a:ext cx="119658" cy="125462"/>
          </a:xfrm>
          <a:custGeom>
            <a:avLst/>
            <a:gdLst/>
            <a:ahLst/>
            <a:cxnLst/>
            <a:rect l="l" t="t" r="r" b="b"/>
            <a:pathLst>
              <a:path w="170180" h="178434">
                <a:moveTo>
                  <a:pt x="132217" y="127406"/>
                </a:moveTo>
                <a:lnTo>
                  <a:pt x="114363" y="127406"/>
                </a:lnTo>
                <a:lnTo>
                  <a:pt x="159410" y="178371"/>
                </a:lnTo>
                <a:lnTo>
                  <a:pt x="132217" y="127406"/>
                </a:lnTo>
                <a:close/>
              </a:path>
              <a:path w="170180" h="178434">
                <a:moveTo>
                  <a:pt x="114535" y="130962"/>
                </a:moveTo>
                <a:lnTo>
                  <a:pt x="96596" y="130962"/>
                </a:lnTo>
                <a:lnTo>
                  <a:pt x="116738" y="176593"/>
                </a:lnTo>
                <a:lnTo>
                  <a:pt x="114535" y="130962"/>
                </a:lnTo>
                <a:close/>
              </a:path>
              <a:path w="170180" h="178434">
                <a:moveTo>
                  <a:pt x="20739" y="33185"/>
                </a:moveTo>
                <a:lnTo>
                  <a:pt x="67932" y="82537"/>
                </a:lnTo>
                <a:lnTo>
                  <a:pt x="26187" y="82537"/>
                </a:lnTo>
                <a:lnTo>
                  <a:pt x="58661" y="97180"/>
                </a:lnTo>
                <a:lnTo>
                  <a:pt x="46812" y="100152"/>
                </a:lnTo>
                <a:lnTo>
                  <a:pt x="0" y="108445"/>
                </a:lnTo>
                <a:lnTo>
                  <a:pt x="53924" y="112001"/>
                </a:lnTo>
                <a:lnTo>
                  <a:pt x="60972" y="117309"/>
                </a:lnTo>
                <a:lnTo>
                  <a:pt x="73621" y="172973"/>
                </a:lnTo>
                <a:lnTo>
                  <a:pt x="96596" y="130962"/>
                </a:lnTo>
                <a:lnTo>
                  <a:pt x="114535" y="130962"/>
                </a:lnTo>
                <a:lnTo>
                  <a:pt x="114363" y="127406"/>
                </a:lnTo>
                <a:lnTo>
                  <a:pt x="132217" y="127406"/>
                </a:lnTo>
                <a:lnTo>
                  <a:pt x="130543" y="124269"/>
                </a:lnTo>
                <a:lnTo>
                  <a:pt x="152509" y="124269"/>
                </a:lnTo>
                <a:lnTo>
                  <a:pt x="126809" y="103708"/>
                </a:lnTo>
                <a:lnTo>
                  <a:pt x="123583" y="89484"/>
                </a:lnTo>
                <a:lnTo>
                  <a:pt x="131559" y="76441"/>
                </a:lnTo>
                <a:lnTo>
                  <a:pt x="137971" y="68745"/>
                </a:lnTo>
                <a:lnTo>
                  <a:pt x="76441" y="68745"/>
                </a:lnTo>
                <a:lnTo>
                  <a:pt x="20739" y="33185"/>
                </a:lnTo>
                <a:close/>
              </a:path>
              <a:path w="170180" h="178434">
                <a:moveTo>
                  <a:pt x="152509" y="124269"/>
                </a:moveTo>
                <a:lnTo>
                  <a:pt x="130543" y="124269"/>
                </a:lnTo>
                <a:lnTo>
                  <a:pt x="168287" y="136893"/>
                </a:lnTo>
                <a:lnTo>
                  <a:pt x="152509" y="124269"/>
                </a:lnTo>
                <a:close/>
              </a:path>
              <a:path w="170180" h="178434">
                <a:moveTo>
                  <a:pt x="60439" y="21335"/>
                </a:moveTo>
                <a:lnTo>
                  <a:pt x="76441" y="68745"/>
                </a:lnTo>
                <a:lnTo>
                  <a:pt x="137971" y="68745"/>
                </a:lnTo>
                <a:lnTo>
                  <a:pt x="139950" y="66370"/>
                </a:lnTo>
                <a:lnTo>
                  <a:pt x="120294" y="66370"/>
                </a:lnTo>
                <a:lnTo>
                  <a:pt x="122124" y="58077"/>
                </a:lnTo>
                <a:lnTo>
                  <a:pt x="104889" y="58077"/>
                </a:lnTo>
                <a:lnTo>
                  <a:pt x="104706" y="56883"/>
                </a:lnTo>
                <a:lnTo>
                  <a:pt x="90068" y="56883"/>
                </a:lnTo>
                <a:lnTo>
                  <a:pt x="60439" y="21335"/>
                </a:lnTo>
                <a:close/>
              </a:path>
              <a:path w="170180" h="178434">
                <a:moveTo>
                  <a:pt x="170065" y="30225"/>
                </a:moveTo>
                <a:lnTo>
                  <a:pt x="128587" y="59855"/>
                </a:lnTo>
                <a:lnTo>
                  <a:pt x="120294" y="66370"/>
                </a:lnTo>
                <a:lnTo>
                  <a:pt x="139950" y="66370"/>
                </a:lnTo>
                <a:lnTo>
                  <a:pt x="170065" y="30225"/>
                </a:lnTo>
                <a:close/>
              </a:path>
              <a:path w="170180" h="178434">
                <a:moveTo>
                  <a:pt x="130543" y="19926"/>
                </a:moveTo>
                <a:lnTo>
                  <a:pt x="104889" y="58077"/>
                </a:lnTo>
                <a:lnTo>
                  <a:pt x="122124" y="58077"/>
                </a:lnTo>
                <a:lnTo>
                  <a:pt x="130543" y="19926"/>
                </a:lnTo>
                <a:close/>
              </a:path>
              <a:path w="170180" h="178434">
                <a:moveTo>
                  <a:pt x="95999" y="0"/>
                </a:moveTo>
                <a:lnTo>
                  <a:pt x="90068" y="56883"/>
                </a:lnTo>
                <a:lnTo>
                  <a:pt x="104706" y="56883"/>
                </a:lnTo>
                <a:lnTo>
                  <a:pt x="95999" y="0"/>
                </a:lnTo>
                <a:close/>
              </a:path>
            </a:pathLst>
          </a:custGeom>
          <a:solidFill>
            <a:srgbClr val="FAD452"/>
          </a:solidFill>
        </p:spPr>
        <p:txBody>
          <a:bodyPr wrap="square" lIns="0" tIns="0" rIns="0" bIns="0" rtlCol="0"/>
          <a:lstStyle/>
          <a:p>
            <a:endParaRPr sz="1266"/>
          </a:p>
        </p:txBody>
      </p:sp>
      <p:sp>
        <p:nvSpPr>
          <p:cNvPr id="17" name="object 17"/>
          <p:cNvSpPr/>
          <p:nvPr/>
        </p:nvSpPr>
        <p:spPr>
          <a:xfrm>
            <a:off x="1952454" y="6432757"/>
            <a:ext cx="106710" cy="49113"/>
          </a:xfrm>
          <a:custGeom>
            <a:avLst/>
            <a:gdLst/>
            <a:ahLst/>
            <a:cxnLst/>
            <a:rect l="l" t="t" r="r" b="b"/>
            <a:pathLst>
              <a:path w="151765" h="69850">
                <a:moveTo>
                  <a:pt x="95656" y="0"/>
                </a:moveTo>
                <a:lnTo>
                  <a:pt x="58014" y="2011"/>
                </a:lnTo>
                <a:lnTo>
                  <a:pt x="27654" y="8262"/>
                </a:lnTo>
                <a:lnTo>
                  <a:pt x="7381" y="19079"/>
                </a:lnTo>
                <a:lnTo>
                  <a:pt x="0" y="34785"/>
                </a:lnTo>
                <a:lnTo>
                  <a:pt x="7381" y="50491"/>
                </a:lnTo>
                <a:lnTo>
                  <a:pt x="27654" y="61307"/>
                </a:lnTo>
                <a:lnTo>
                  <a:pt x="58014" y="67559"/>
                </a:lnTo>
                <a:lnTo>
                  <a:pt x="95656" y="69570"/>
                </a:lnTo>
                <a:lnTo>
                  <a:pt x="127042" y="67650"/>
                </a:lnTo>
                <a:lnTo>
                  <a:pt x="143651" y="61842"/>
                </a:lnTo>
                <a:lnTo>
                  <a:pt x="150175" y="52071"/>
                </a:lnTo>
                <a:lnTo>
                  <a:pt x="151307" y="38265"/>
                </a:lnTo>
                <a:lnTo>
                  <a:pt x="150175" y="23370"/>
                </a:lnTo>
                <a:lnTo>
                  <a:pt x="143651" y="11207"/>
                </a:lnTo>
                <a:lnTo>
                  <a:pt x="127042" y="3007"/>
                </a:lnTo>
                <a:lnTo>
                  <a:pt x="95656" y="0"/>
                </a:lnTo>
                <a:close/>
              </a:path>
            </a:pathLst>
          </a:custGeom>
          <a:solidFill>
            <a:srgbClr val="FAD452"/>
          </a:solidFill>
        </p:spPr>
        <p:txBody>
          <a:bodyPr wrap="square" lIns="0" tIns="0" rIns="0" bIns="0" rtlCol="0"/>
          <a:lstStyle/>
          <a:p>
            <a:endParaRPr sz="1266"/>
          </a:p>
        </p:txBody>
      </p:sp>
      <p:sp>
        <p:nvSpPr>
          <p:cNvPr id="18" name="object 18"/>
          <p:cNvSpPr/>
          <p:nvPr/>
        </p:nvSpPr>
        <p:spPr>
          <a:xfrm>
            <a:off x="1987332" y="6440099"/>
            <a:ext cx="75902" cy="34826"/>
          </a:xfrm>
          <a:custGeom>
            <a:avLst/>
            <a:gdLst/>
            <a:ahLst/>
            <a:cxnLst/>
            <a:rect l="l" t="t" r="r" b="b"/>
            <a:pathLst>
              <a:path w="107950" h="49529">
                <a:moveTo>
                  <a:pt x="68122" y="0"/>
                </a:moveTo>
                <a:lnTo>
                  <a:pt x="41319" y="1431"/>
                </a:lnTo>
                <a:lnTo>
                  <a:pt x="19697" y="5881"/>
                </a:lnTo>
                <a:lnTo>
                  <a:pt x="5257" y="13582"/>
                </a:lnTo>
                <a:lnTo>
                  <a:pt x="0" y="24764"/>
                </a:lnTo>
                <a:lnTo>
                  <a:pt x="5257" y="35947"/>
                </a:lnTo>
                <a:lnTo>
                  <a:pt x="19697" y="43648"/>
                </a:lnTo>
                <a:lnTo>
                  <a:pt x="41319" y="48098"/>
                </a:lnTo>
                <a:lnTo>
                  <a:pt x="68122" y="49529"/>
                </a:lnTo>
                <a:lnTo>
                  <a:pt x="90467" y="48163"/>
                </a:lnTo>
                <a:lnTo>
                  <a:pt x="102293" y="44029"/>
                </a:lnTo>
                <a:lnTo>
                  <a:pt x="106940" y="37073"/>
                </a:lnTo>
                <a:lnTo>
                  <a:pt x="107746" y="27241"/>
                </a:lnTo>
                <a:lnTo>
                  <a:pt x="106940" y="16636"/>
                </a:lnTo>
                <a:lnTo>
                  <a:pt x="102293" y="7977"/>
                </a:lnTo>
                <a:lnTo>
                  <a:pt x="90467" y="2140"/>
                </a:lnTo>
                <a:lnTo>
                  <a:pt x="68122" y="0"/>
                </a:lnTo>
                <a:close/>
              </a:path>
            </a:pathLst>
          </a:custGeom>
          <a:solidFill>
            <a:srgbClr val="BAB3D6"/>
          </a:solidFill>
        </p:spPr>
        <p:txBody>
          <a:bodyPr wrap="square" lIns="0" tIns="0" rIns="0" bIns="0" rtlCol="0"/>
          <a:lstStyle/>
          <a:p>
            <a:endParaRPr sz="1266"/>
          </a:p>
        </p:txBody>
      </p:sp>
      <p:sp>
        <p:nvSpPr>
          <p:cNvPr id="19" name="object 19"/>
          <p:cNvSpPr/>
          <p:nvPr/>
        </p:nvSpPr>
        <p:spPr>
          <a:xfrm>
            <a:off x="2164326" y="6379006"/>
            <a:ext cx="145107" cy="150465"/>
          </a:xfrm>
          <a:custGeom>
            <a:avLst/>
            <a:gdLst/>
            <a:ahLst/>
            <a:cxnLst/>
            <a:rect l="l" t="t" r="r" b="b"/>
            <a:pathLst>
              <a:path w="206375" h="213995">
                <a:moveTo>
                  <a:pt x="104089" y="0"/>
                </a:moveTo>
                <a:lnTo>
                  <a:pt x="102260" y="0"/>
                </a:lnTo>
                <a:lnTo>
                  <a:pt x="101333" y="2146"/>
                </a:lnTo>
                <a:lnTo>
                  <a:pt x="0" y="213995"/>
                </a:lnTo>
                <a:lnTo>
                  <a:pt x="54495" y="213995"/>
                </a:lnTo>
                <a:lnTo>
                  <a:pt x="64909" y="188887"/>
                </a:lnTo>
                <a:lnTo>
                  <a:pt x="194071" y="188887"/>
                </a:lnTo>
                <a:lnTo>
                  <a:pt x="174799" y="148475"/>
                </a:lnTo>
                <a:lnTo>
                  <a:pt x="82054" y="148475"/>
                </a:lnTo>
                <a:lnTo>
                  <a:pt x="100723" y="104394"/>
                </a:lnTo>
                <a:lnTo>
                  <a:pt x="153777" y="104394"/>
                </a:lnTo>
                <a:lnTo>
                  <a:pt x="105016" y="2146"/>
                </a:lnTo>
                <a:lnTo>
                  <a:pt x="104089" y="0"/>
                </a:lnTo>
                <a:close/>
              </a:path>
              <a:path w="206375" h="213995">
                <a:moveTo>
                  <a:pt x="194071" y="188887"/>
                </a:moveTo>
                <a:lnTo>
                  <a:pt x="137464" y="188887"/>
                </a:lnTo>
                <a:lnTo>
                  <a:pt x="148488" y="213995"/>
                </a:lnTo>
                <a:lnTo>
                  <a:pt x="206044" y="213995"/>
                </a:lnTo>
                <a:lnTo>
                  <a:pt x="194071" y="188887"/>
                </a:lnTo>
                <a:close/>
              </a:path>
              <a:path w="206375" h="213995">
                <a:moveTo>
                  <a:pt x="153777" y="104394"/>
                </a:moveTo>
                <a:lnTo>
                  <a:pt x="100723" y="104394"/>
                </a:lnTo>
                <a:lnTo>
                  <a:pt x="119710" y="148475"/>
                </a:lnTo>
                <a:lnTo>
                  <a:pt x="174799" y="148475"/>
                </a:lnTo>
                <a:lnTo>
                  <a:pt x="153777" y="104394"/>
                </a:lnTo>
                <a:close/>
              </a:path>
            </a:pathLst>
          </a:custGeom>
          <a:solidFill>
            <a:srgbClr val="5C2E82"/>
          </a:solidFill>
        </p:spPr>
        <p:txBody>
          <a:bodyPr wrap="square" lIns="0" tIns="0" rIns="0" bIns="0" rtlCol="0"/>
          <a:lstStyle/>
          <a:p>
            <a:endParaRPr sz="1266"/>
          </a:p>
        </p:txBody>
      </p:sp>
      <p:sp>
        <p:nvSpPr>
          <p:cNvPr id="20" name="object 20"/>
          <p:cNvSpPr/>
          <p:nvPr/>
        </p:nvSpPr>
        <p:spPr>
          <a:xfrm>
            <a:off x="2320156" y="6383091"/>
            <a:ext cx="117425" cy="146446"/>
          </a:xfrm>
          <a:custGeom>
            <a:avLst/>
            <a:gdLst/>
            <a:ahLst/>
            <a:cxnLst/>
            <a:rect l="l" t="t" r="r" b="b"/>
            <a:pathLst>
              <a:path w="167005" h="208279">
                <a:moveTo>
                  <a:pt x="84188" y="0"/>
                </a:moveTo>
                <a:lnTo>
                  <a:pt x="0" y="0"/>
                </a:lnTo>
                <a:lnTo>
                  <a:pt x="0" y="208178"/>
                </a:lnTo>
                <a:lnTo>
                  <a:pt x="55714" y="208178"/>
                </a:lnTo>
                <a:lnTo>
                  <a:pt x="55714" y="148488"/>
                </a:lnTo>
                <a:lnTo>
                  <a:pt x="84188" y="148488"/>
                </a:lnTo>
                <a:lnTo>
                  <a:pt x="119397" y="142943"/>
                </a:lnTo>
                <a:lnTo>
                  <a:pt x="145221" y="127554"/>
                </a:lnTo>
                <a:lnTo>
                  <a:pt x="161115" y="104184"/>
                </a:lnTo>
                <a:lnTo>
                  <a:pt x="161527" y="101942"/>
                </a:lnTo>
                <a:lnTo>
                  <a:pt x="55714" y="101942"/>
                </a:lnTo>
                <a:lnTo>
                  <a:pt x="55714" y="47142"/>
                </a:lnTo>
                <a:lnTo>
                  <a:pt x="161493" y="47142"/>
                </a:lnTo>
                <a:lnTo>
                  <a:pt x="161115" y="45075"/>
                </a:lnTo>
                <a:lnTo>
                  <a:pt x="145221" y="21391"/>
                </a:lnTo>
                <a:lnTo>
                  <a:pt x="119397" y="5687"/>
                </a:lnTo>
                <a:lnTo>
                  <a:pt x="84188" y="0"/>
                </a:lnTo>
                <a:close/>
              </a:path>
              <a:path w="167005" h="208279">
                <a:moveTo>
                  <a:pt x="161493" y="47142"/>
                </a:moveTo>
                <a:lnTo>
                  <a:pt x="81432" y="47142"/>
                </a:lnTo>
                <a:lnTo>
                  <a:pt x="93981" y="49037"/>
                </a:lnTo>
                <a:lnTo>
                  <a:pt x="103089" y="54492"/>
                </a:lnTo>
                <a:lnTo>
                  <a:pt x="108639" y="63162"/>
                </a:lnTo>
                <a:lnTo>
                  <a:pt x="110515" y="74701"/>
                </a:lnTo>
                <a:lnTo>
                  <a:pt x="108639" y="86190"/>
                </a:lnTo>
                <a:lnTo>
                  <a:pt x="103089" y="94751"/>
                </a:lnTo>
                <a:lnTo>
                  <a:pt x="93981" y="100097"/>
                </a:lnTo>
                <a:lnTo>
                  <a:pt x="81432" y="101942"/>
                </a:lnTo>
                <a:lnTo>
                  <a:pt x="161527" y="101942"/>
                </a:lnTo>
                <a:lnTo>
                  <a:pt x="166535" y="74701"/>
                </a:lnTo>
                <a:lnTo>
                  <a:pt x="161493" y="47142"/>
                </a:lnTo>
                <a:close/>
              </a:path>
            </a:pathLst>
          </a:custGeom>
          <a:solidFill>
            <a:srgbClr val="5C2E82"/>
          </a:solidFill>
        </p:spPr>
        <p:txBody>
          <a:bodyPr wrap="square" lIns="0" tIns="0" rIns="0" bIns="0" rtlCol="0"/>
          <a:lstStyle/>
          <a:p>
            <a:endParaRPr sz="1266"/>
          </a:p>
        </p:txBody>
      </p:sp>
      <p:sp>
        <p:nvSpPr>
          <p:cNvPr id="21" name="object 21"/>
          <p:cNvSpPr/>
          <p:nvPr/>
        </p:nvSpPr>
        <p:spPr>
          <a:xfrm>
            <a:off x="1765103" y="6472389"/>
            <a:ext cx="39291" cy="57150"/>
          </a:xfrm>
          <a:custGeom>
            <a:avLst/>
            <a:gdLst/>
            <a:ahLst/>
            <a:cxnLst/>
            <a:rect l="l" t="t" r="r" b="b"/>
            <a:pathLst>
              <a:path w="55879" h="81279">
                <a:moveTo>
                  <a:pt x="0" y="81279"/>
                </a:moveTo>
                <a:lnTo>
                  <a:pt x="55714" y="81279"/>
                </a:lnTo>
                <a:lnTo>
                  <a:pt x="55714" y="0"/>
                </a:lnTo>
                <a:lnTo>
                  <a:pt x="0" y="0"/>
                </a:lnTo>
                <a:lnTo>
                  <a:pt x="0" y="81279"/>
                </a:lnTo>
                <a:close/>
              </a:path>
            </a:pathLst>
          </a:custGeom>
          <a:solidFill>
            <a:srgbClr val="5C2E82"/>
          </a:solidFill>
        </p:spPr>
        <p:txBody>
          <a:bodyPr wrap="square" lIns="0" tIns="0" rIns="0" bIns="0" rtlCol="0"/>
          <a:lstStyle/>
          <a:p>
            <a:endParaRPr sz="1266"/>
          </a:p>
        </p:txBody>
      </p:sp>
      <p:sp>
        <p:nvSpPr>
          <p:cNvPr id="22" name="object 22"/>
          <p:cNvSpPr/>
          <p:nvPr/>
        </p:nvSpPr>
        <p:spPr>
          <a:xfrm>
            <a:off x="1765104" y="6455869"/>
            <a:ext cx="129480" cy="0"/>
          </a:xfrm>
          <a:custGeom>
            <a:avLst/>
            <a:gdLst/>
            <a:ahLst/>
            <a:cxnLst/>
            <a:rect l="l" t="t" r="r" b="b"/>
            <a:pathLst>
              <a:path w="184150">
                <a:moveTo>
                  <a:pt x="0" y="0"/>
                </a:moveTo>
                <a:lnTo>
                  <a:pt x="183680" y="0"/>
                </a:lnTo>
              </a:path>
            </a:pathLst>
          </a:custGeom>
          <a:ln w="46989">
            <a:solidFill>
              <a:srgbClr val="5C2E82"/>
            </a:solidFill>
          </a:ln>
        </p:spPr>
        <p:txBody>
          <a:bodyPr wrap="square" lIns="0" tIns="0" rIns="0" bIns="0" rtlCol="0"/>
          <a:lstStyle/>
          <a:p>
            <a:endParaRPr sz="1266"/>
          </a:p>
        </p:txBody>
      </p:sp>
      <p:sp>
        <p:nvSpPr>
          <p:cNvPr id="23" name="object 23"/>
          <p:cNvSpPr/>
          <p:nvPr/>
        </p:nvSpPr>
        <p:spPr>
          <a:xfrm>
            <a:off x="1765103" y="6383093"/>
            <a:ext cx="39291" cy="56257"/>
          </a:xfrm>
          <a:custGeom>
            <a:avLst/>
            <a:gdLst/>
            <a:ahLst/>
            <a:cxnLst/>
            <a:rect l="l" t="t" r="r" b="b"/>
            <a:pathLst>
              <a:path w="55879" h="80009">
                <a:moveTo>
                  <a:pt x="0" y="80009"/>
                </a:moveTo>
                <a:lnTo>
                  <a:pt x="55714" y="80009"/>
                </a:lnTo>
                <a:lnTo>
                  <a:pt x="55714" y="0"/>
                </a:lnTo>
                <a:lnTo>
                  <a:pt x="0" y="0"/>
                </a:lnTo>
                <a:lnTo>
                  <a:pt x="0" y="80009"/>
                </a:lnTo>
                <a:close/>
              </a:path>
            </a:pathLst>
          </a:custGeom>
          <a:solidFill>
            <a:srgbClr val="5C2E82"/>
          </a:solidFill>
        </p:spPr>
        <p:txBody>
          <a:bodyPr wrap="square" lIns="0" tIns="0" rIns="0" bIns="0" rtlCol="0"/>
          <a:lstStyle/>
          <a:p>
            <a:endParaRPr sz="1266"/>
          </a:p>
        </p:txBody>
      </p:sp>
      <p:sp>
        <p:nvSpPr>
          <p:cNvPr id="24" name="object 24"/>
          <p:cNvSpPr/>
          <p:nvPr/>
        </p:nvSpPr>
        <p:spPr>
          <a:xfrm>
            <a:off x="1855080" y="6472211"/>
            <a:ext cx="39291" cy="57596"/>
          </a:xfrm>
          <a:custGeom>
            <a:avLst/>
            <a:gdLst/>
            <a:ahLst/>
            <a:cxnLst/>
            <a:rect l="l" t="t" r="r" b="b"/>
            <a:pathLst>
              <a:path w="55879" h="81915">
                <a:moveTo>
                  <a:pt x="55714" y="0"/>
                </a:moveTo>
                <a:lnTo>
                  <a:pt x="0" y="0"/>
                </a:lnTo>
                <a:lnTo>
                  <a:pt x="0" y="81432"/>
                </a:lnTo>
                <a:lnTo>
                  <a:pt x="55714" y="81432"/>
                </a:lnTo>
                <a:lnTo>
                  <a:pt x="55714" y="0"/>
                </a:lnTo>
                <a:close/>
              </a:path>
            </a:pathLst>
          </a:custGeom>
          <a:solidFill>
            <a:srgbClr val="5C2E82"/>
          </a:solidFill>
        </p:spPr>
        <p:txBody>
          <a:bodyPr wrap="square" lIns="0" tIns="0" rIns="0" bIns="0" rtlCol="0"/>
          <a:lstStyle/>
          <a:p>
            <a:endParaRPr sz="1266"/>
          </a:p>
        </p:txBody>
      </p:sp>
      <p:sp>
        <p:nvSpPr>
          <p:cNvPr id="25" name="object 25"/>
          <p:cNvSpPr/>
          <p:nvPr/>
        </p:nvSpPr>
        <p:spPr>
          <a:xfrm>
            <a:off x="1855080" y="6383093"/>
            <a:ext cx="39291" cy="56257"/>
          </a:xfrm>
          <a:custGeom>
            <a:avLst/>
            <a:gdLst/>
            <a:ahLst/>
            <a:cxnLst/>
            <a:rect l="l" t="t" r="r" b="b"/>
            <a:pathLst>
              <a:path w="55879" h="80009">
                <a:moveTo>
                  <a:pt x="55714" y="0"/>
                </a:moveTo>
                <a:lnTo>
                  <a:pt x="0" y="0"/>
                </a:lnTo>
                <a:lnTo>
                  <a:pt x="0" y="79908"/>
                </a:lnTo>
                <a:lnTo>
                  <a:pt x="55714" y="79908"/>
                </a:lnTo>
                <a:lnTo>
                  <a:pt x="55714" y="0"/>
                </a:lnTo>
                <a:close/>
              </a:path>
            </a:pathLst>
          </a:custGeom>
          <a:solidFill>
            <a:srgbClr val="5C2E82"/>
          </a:solidFill>
        </p:spPr>
        <p:txBody>
          <a:bodyPr wrap="square" lIns="0" tIns="0" rIns="0" bIns="0" rtlCol="0"/>
          <a:lstStyle/>
          <a:p>
            <a:endParaRPr sz="1266"/>
          </a:p>
        </p:txBody>
      </p:sp>
      <p:sp>
        <p:nvSpPr>
          <p:cNvPr id="26" name="object 26"/>
          <p:cNvSpPr/>
          <p:nvPr/>
        </p:nvSpPr>
        <p:spPr>
          <a:xfrm>
            <a:off x="2025731" y="6381367"/>
            <a:ext cx="140643" cy="150465"/>
          </a:xfrm>
          <a:custGeom>
            <a:avLst/>
            <a:gdLst/>
            <a:ahLst/>
            <a:cxnLst/>
            <a:rect l="l" t="t" r="r" b="b"/>
            <a:pathLst>
              <a:path w="200025" h="213995">
                <a:moveTo>
                  <a:pt x="105308" y="0"/>
                </a:moveTo>
                <a:lnTo>
                  <a:pt x="65349" y="7822"/>
                </a:lnTo>
                <a:lnTo>
                  <a:pt x="31761" y="29738"/>
                </a:lnTo>
                <a:lnTo>
                  <a:pt x="8619" y="63420"/>
                </a:lnTo>
                <a:lnTo>
                  <a:pt x="0" y="106540"/>
                </a:lnTo>
                <a:lnTo>
                  <a:pt x="8710" y="149713"/>
                </a:lnTo>
                <a:lnTo>
                  <a:pt x="32258" y="183499"/>
                </a:lnTo>
                <a:lnTo>
                  <a:pt x="66769" y="205516"/>
                </a:lnTo>
                <a:lnTo>
                  <a:pt x="108369" y="213385"/>
                </a:lnTo>
                <a:lnTo>
                  <a:pt x="137613" y="210501"/>
                </a:lnTo>
                <a:lnTo>
                  <a:pt x="162293" y="201561"/>
                </a:lnTo>
                <a:lnTo>
                  <a:pt x="182896" y="186135"/>
                </a:lnTo>
                <a:lnTo>
                  <a:pt x="198982" y="165011"/>
                </a:lnTo>
                <a:lnTo>
                  <a:pt x="108064" y="165011"/>
                </a:lnTo>
                <a:lnTo>
                  <a:pt x="86645" y="160482"/>
                </a:lnTo>
                <a:lnTo>
                  <a:pt x="70565" y="148062"/>
                </a:lnTo>
                <a:lnTo>
                  <a:pt x="60456" y="129499"/>
                </a:lnTo>
                <a:lnTo>
                  <a:pt x="56946" y="106540"/>
                </a:lnTo>
                <a:lnTo>
                  <a:pt x="60342" y="83634"/>
                </a:lnTo>
                <a:lnTo>
                  <a:pt x="70108" y="65174"/>
                </a:lnTo>
                <a:lnTo>
                  <a:pt x="85616" y="52856"/>
                </a:lnTo>
                <a:lnTo>
                  <a:pt x="106235" y="48374"/>
                </a:lnTo>
                <a:lnTo>
                  <a:pt x="189907" y="48374"/>
                </a:lnTo>
                <a:lnTo>
                  <a:pt x="195313" y="44704"/>
                </a:lnTo>
                <a:lnTo>
                  <a:pt x="180217" y="26869"/>
                </a:lnTo>
                <a:lnTo>
                  <a:pt x="160645" y="12707"/>
                </a:lnTo>
                <a:lnTo>
                  <a:pt x="135905" y="3368"/>
                </a:lnTo>
                <a:lnTo>
                  <a:pt x="105308" y="0"/>
                </a:lnTo>
                <a:close/>
              </a:path>
              <a:path w="200025" h="213995">
                <a:moveTo>
                  <a:pt x="157048" y="136245"/>
                </a:moveTo>
                <a:lnTo>
                  <a:pt x="149437" y="147710"/>
                </a:lnTo>
                <a:lnTo>
                  <a:pt x="139328" y="156824"/>
                </a:lnTo>
                <a:lnTo>
                  <a:pt x="125833" y="162839"/>
                </a:lnTo>
                <a:lnTo>
                  <a:pt x="108064" y="165011"/>
                </a:lnTo>
                <a:lnTo>
                  <a:pt x="198982" y="165011"/>
                </a:lnTo>
                <a:lnTo>
                  <a:pt x="199910" y="163791"/>
                </a:lnTo>
                <a:lnTo>
                  <a:pt x="157048" y="136245"/>
                </a:lnTo>
                <a:close/>
              </a:path>
              <a:path w="200025" h="213995">
                <a:moveTo>
                  <a:pt x="189907" y="48374"/>
                </a:moveTo>
                <a:lnTo>
                  <a:pt x="106235" y="48374"/>
                </a:lnTo>
                <a:lnTo>
                  <a:pt x="123583" y="50526"/>
                </a:lnTo>
                <a:lnTo>
                  <a:pt x="136688" y="56180"/>
                </a:lnTo>
                <a:lnTo>
                  <a:pt x="146353" y="64131"/>
                </a:lnTo>
                <a:lnTo>
                  <a:pt x="153377" y="73177"/>
                </a:lnTo>
                <a:lnTo>
                  <a:pt x="189907" y="48374"/>
                </a:lnTo>
                <a:close/>
              </a:path>
            </a:pathLst>
          </a:custGeom>
          <a:solidFill>
            <a:srgbClr val="5C2E82"/>
          </a:solidFill>
        </p:spPr>
        <p:txBody>
          <a:bodyPr wrap="square" lIns="0" tIns="0" rIns="0" bIns="0" rtlCol="0"/>
          <a:lstStyle/>
          <a:p>
            <a:endParaRPr sz="1266"/>
          </a:p>
        </p:txBody>
      </p:sp>
      <p:sp>
        <p:nvSpPr>
          <p:cNvPr id="27" name="object 27"/>
          <p:cNvSpPr/>
          <p:nvPr/>
        </p:nvSpPr>
        <p:spPr>
          <a:xfrm>
            <a:off x="2543490" y="6355178"/>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8" name="object 28"/>
          <p:cNvSpPr/>
          <p:nvPr/>
        </p:nvSpPr>
        <p:spPr>
          <a:xfrm>
            <a:off x="5145166" y="1906755"/>
            <a:ext cx="1040773" cy="992222"/>
          </a:xfrm>
          <a:prstGeom prst="rect">
            <a:avLst/>
          </a:prstGeom>
          <a:blipFill>
            <a:blip r:embed="rId5" cstate="print"/>
            <a:stretch>
              <a:fillRect/>
            </a:stretch>
          </a:blipFill>
        </p:spPr>
        <p:txBody>
          <a:bodyPr wrap="square" lIns="0" tIns="0" rIns="0" bIns="0" rtlCol="0"/>
          <a:lstStyle/>
          <a:p>
            <a:endParaRPr sz="1266"/>
          </a:p>
        </p:txBody>
      </p:sp>
      <p:sp>
        <p:nvSpPr>
          <p:cNvPr id="29" name="object 29"/>
          <p:cNvSpPr/>
          <p:nvPr/>
        </p:nvSpPr>
        <p:spPr>
          <a:xfrm>
            <a:off x="5145166" y="3286125"/>
            <a:ext cx="1040773" cy="992222"/>
          </a:xfrm>
          <a:prstGeom prst="rect">
            <a:avLst/>
          </a:prstGeom>
          <a:blipFill>
            <a:blip r:embed="rId6" cstate="print"/>
            <a:stretch>
              <a:fillRect/>
            </a:stretch>
          </a:blipFill>
        </p:spPr>
        <p:txBody>
          <a:bodyPr wrap="square" lIns="0" tIns="0" rIns="0" bIns="0" rtlCol="0"/>
          <a:lstStyle/>
          <a:p>
            <a:endParaRPr sz="1266"/>
          </a:p>
        </p:txBody>
      </p:sp>
      <p:sp>
        <p:nvSpPr>
          <p:cNvPr id="30" name="object 30"/>
          <p:cNvSpPr/>
          <p:nvPr/>
        </p:nvSpPr>
        <p:spPr>
          <a:xfrm>
            <a:off x="5145166" y="4759523"/>
            <a:ext cx="1040773" cy="992222"/>
          </a:xfrm>
          <a:prstGeom prst="rect">
            <a:avLst/>
          </a:prstGeom>
          <a:blipFill>
            <a:blip r:embed="rId7" cstate="print"/>
            <a:stretch>
              <a:fillRect/>
            </a:stretch>
          </a:blipFill>
        </p:spPr>
        <p:txBody>
          <a:bodyPr wrap="square" lIns="0" tIns="0" rIns="0" bIns="0" rtlCol="0"/>
          <a:lstStyle/>
          <a:p>
            <a:endParaRPr sz="1266"/>
          </a:p>
        </p:txBody>
      </p:sp>
      <p:sp>
        <p:nvSpPr>
          <p:cNvPr id="31" name="object 31"/>
          <p:cNvSpPr/>
          <p:nvPr/>
        </p:nvSpPr>
        <p:spPr>
          <a:xfrm>
            <a:off x="5162142" y="1923764"/>
            <a:ext cx="1006828" cy="963874"/>
          </a:xfrm>
          <a:prstGeom prst="rect">
            <a:avLst/>
          </a:prstGeom>
          <a:blipFill>
            <a:blip r:embed="rId8" cstate="print"/>
            <a:stretch>
              <a:fillRect/>
            </a:stretch>
          </a:blipFill>
        </p:spPr>
        <p:txBody>
          <a:bodyPr wrap="square" lIns="0" tIns="0" rIns="0" bIns="0" rtlCol="0"/>
          <a:lstStyle/>
          <a:p>
            <a:endParaRPr sz="1266"/>
          </a:p>
        </p:txBody>
      </p:sp>
      <p:sp>
        <p:nvSpPr>
          <p:cNvPr id="32" name="object 32"/>
          <p:cNvSpPr/>
          <p:nvPr/>
        </p:nvSpPr>
        <p:spPr>
          <a:xfrm>
            <a:off x="5162142" y="3303136"/>
            <a:ext cx="1006828" cy="963875"/>
          </a:xfrm>
          <a:prstGeom prst="rect">
            <a:avLst/>
          </a:prstGeom>
          <a:blipFill>
            <a:blip r:embed="rId8" cstate="print"/>
            <a:stretch>
              <a:fillRect/>
            </a:stretch>
          </a:blipFill>
        </p:spPr>
        <p:txBody>
          <a:bodyPr wrap="square" lIns="0" tIns="0" rIns="0" bIns="0" rtlCol="0"/>
          <a:lstStyle/>
          <a:p>
            <a:endParaRPr sz="1266"/>
          </a:p>
        </p:txBody>
      </p:sp>
      <p:sp>
        <p:nvSpPr>
          <p:cNvPr id="33" name="object 33"/>
          <p:cNvSpPr/>
          <p:nvPr/>
        </p:nvSpPr>
        <p:spPr>
          <a:xfrm>
            <a:off x="5149631" y="3290590"/>
            <a:ext cx="1040309" cy="1014859"/>
          </a:xfrm>
          <a:custGeom>
            <a:avLst/>
            <a:gdLst/>
            <a:ahLst/>
            <a:cxnLst/>
            <a:rect l="l" t="t" r="r" b="b"/>
            <a:pathLst>
              <a:path w="1479550" h="1443354">
                <a:moveTo>
                  <a:pt x="0" y="1442847"/>
                </a:moveTo>
                <a:lnTo>
                  <a:pt x="1479296" y="1442847"/>
                </a:lnTo>
                <a:lnTo>
                  <a:pt x="1479296" y="0"/>
                </a:lnTo>
                <a:lnTo>
                  <a:pt x="0" y="0"/>
                </a:lnTo>
                <a:lnTo>
                  <a:pt x="0" y="1442847"/>
                </a:lnTo>
                <a:close/>
              </a:path>
            </a:pathLst>
          </a:custGeom>
          <a:solidFill>
            <a:srgbClr val="F58231"/>
          </a:solidFill>
        </p:spPr>
        <p:txBody>
          <a:bodyPr wrap="square" lIns="0" tIns="0" rIns="0" bIns="0" rtlCol="0"/>
          <a:lstStyle/>
          <a:p>
            <a:endParaRPr sz="1266"/>
          </a:p>
        </p:txBody>
      </p:sp>
      <p:sp>
        <p:nvSpPr>
          <p:cNvPr id="34" name="object 34"/>
          <p:cNvSpPr/>
          <p:nvPr/>
        </p:nvSpPr>
        <p:spPr>
          <a:xfrm>
            <a:off x="5162142" y="4776535"/>
            <a:ext cx="1006828" cy="963875"/>
          </a:xfrm>
          <a:prstGeom prst="rect">
            <a:avLst/>
          </a:prstGeom>
          <a:blipFill>
            <a:blip r:embed="rId8" cstate="print"/>
            <a:stretch>
              <a:fillRect/>
            </a:stretch>
          </a:blipFill>
        </p:spPr>
        <p:txBody>
          <a:bodyPr wrap="square" lIns="0" tIns="0" rIns="0" bIns="0" rtlCol="0"/>
          <a:lstStyle/>
          <a:p>
            <a:endParaRPr sz="1266"/>
          </a:p>
        </p:txBody>
      </p:sp>
      <p:sp>
        <p:nvSpPr>
          <p:cNvPr id="35" name="object 35"/>
          <p:cNvSpPr/>
          <p:nvPr/>
        </p:nvSpPr>
        <p:spPr>
          <a:xfrm>
            <a:off x="5149631" y="4747334"/>
            <a:ext cx="1040309" cy="1014859"/>
          </a:xfrm>
          <a:custGeom>
            <a:avLst/>
            <a:gdLst/>
            <a:ahLst/>
            <a:cxnLst/>
            <a:rect l="l" t="t" r="r" b="b"/>
            <a:pathLst>
              <a:path w="1479550" h="1443354">
                <a:moveTo>
                  <a:pt x="0" y="1442847"/>
                </a:moveTo>
                <a:lnTo>
                  <a:pt x="1479296" y="1442847"/>
                </a:lnTo>
                <a:lnTo>
                  <a:pt x="1479296" y="0"/>
                </a:lnTo>
                <a:lnTo>
                  <a:pt x="0" y="0"/>
                </a:lnTo>
                <a:lnTo>
                  <a:pt x="0" y="1442847"/>
                </a:lnTo>
                <a:close/>
              </a:path>
            </a:pathLst>
          </a:custGeom>
          <a:solidFill>
            <a:srgbClr val="5C2E82"/>
          </a:solidFill>
        </p:spPr>
        <p:txBody>
          <a:bodyPr wrap="square" lIns="0" tIns="0" rIns="0" bIns="0" rtlCol="0"/>
          <a:lstStyle/>
          <a:p>
            <a:endParaRPr sz="1266"/>
          </a:p>
        </p:txBody>
      </p:sp>
      <p:sp>
        <p:nvSpPr>
          <p:cNvPr id="36" name="object 36"/>
          <p:cNvSpPr txBox="1"/>
          <p:nvPr/>
        </p:nvSpPr>
        <p:spPr>
          <a:xfrm>
            <a:off x="5294066" y="2032575"/>
            <a:ext cx="787598" cy="214586"/>
          </a:xfrm>
          <a:prstGeom prst="rect">
            <a:avLst/>
          </a:prstGeom>
        </p:spPr>
        <p:txBody>
          <a:bodyPr vert="horz" wrap="square" lIns="0" tIns="8930" rIns="0" bIns="0" rtlCol="0">
            <a:spAutoFit/>
          </a:bodyPr>
          <a:lstStyle/>
          <a:p>
            <a:pPr marL="8929">
              <a:spcBef>
                <a:spcPts val="70"/>
              </a:spcBef>
            </a:pPr>
            <a:r>
              <a:rPr sz="1336" b="1" spc="-56" dirty="0">
                <a:solidFill>
                  <a:srgbClr val="FFFFFF"/>
                </a:solidFill>
                <a:latin typeface="Times New Roman"/>
                <a:cs typeface="Times New Roman"/>
              </a:rPr>
              <a:t>S</a:t>
            </a:r>
            <a:r>
              <a:rPr sz="1336" b="1" spc="-67" dirty="0">
                <a:solidFill>
                  <a:srgbClr val="FFFFFF"/>
                </a:solidFill>
                <a:latin typeface="Times New Roman"/>
                <a:cs typeface="Times New Roman"/>
              </a:rPr>
              <a:t>E</a:t>
            </a:r>
            <a:r>
              <a:rPr sz="1336" b="1" spc="-39" dirty="0">
                <a:solidFill>
                  <a:srgbClr val="FFFFFF"/>
                </a:solidFill>
                <a:latin typeface="Times New Roman"/>
                <a:cs typeface="Times New Roman"/>
              </a:rPr>
              <a:t>SSIONS</a:t>
            </a:r>
            <a:endParaRPr sz="1336">
              <a:latin typeface="Times New Roman"/>
              <a:cs typeface="Times New Roman"/>
            </a:endParaRPr>
          </a:p>
        </p:txBody>
      </p:sp>
      <p:sp>
        <p:nvSpPr>
          <p:cNvPr id="37" name="object 37"/>
          <p:cNvSpPr txBox="1"/>
          <p:nvPr/>
        </p:nvSpPr>
        <p:spPr>
          <a:xfrm>
            <a:off x="5323679" y="2157590"/>
            <a:ext cx="728216" cy="647333"/>
          </a:xfrm>
          <a:prstGeom prst="rect">
            <a:avLst/>
          </a:prstGeom>
        </p:spPr>
        <p:txBody>
          <a:bodyPr vert="horz" wrap="square" lIns="0" tIns="8930" rIns="0" bIns="0" rtlCol="0">
            <a:spAutoFit/>
          </a:bodyPr>
          <a:lstStyle/>
          <a:p>
            <a:pPr marL="8929">
              <a:spcBef>
                <a:spcPts val="70"/>
              </a:spcBef>
            </a:pPr>
            <a:r>
              <a:rPr sz="4148" b="1" spc="-137" dirty="0">
                <a:solidFill>
                  <a:srgbClr val="FFFFFF"/>
                </a:solidFill>
                <a:latin typeface="Arial"/>
                <a:cs typeface="Arial"/>
              </a:rPr>
              <a:t>1-4</a:t>
            </a:r>
            <a:endParaRPr sz="4148">
              <a:latin typeface="Arial"/>
              <a:cs typeface="Arial"/>
            </a:endParaRPr>
          </a:p>
        </p:txBody>
      </p:sp>
      <p:sp>
        <p:nvSpPr>
          <p:cNvPr id="38" name="object 38"/>
          <p:cNvSpPr txBox="1"/>
          <p:nvPr/>
        </p:nvSpPr>
        <p:spPr>
          <a:xfrm>
            <a:off x="5289134" y="3454182"/>
            <a:ext cx="778669" cy="214586"/>
          </a:xfrm>
          <a:prstGeom prst="rect">
            <a:avLst/>
          </a:prstGeom>
        </p:spPr>
        <p:txBody>
          <a:bodyPr vert="horz" wrap="square" lIns="0" tIns="8930" rIns="0" bIns="0" rtlCol="0">
            <a:spAutoFit/>
          </a:bodyPr>
          <a:lstStyle/>
          <a:p>
            <a:pPr>
              <a:spcBef>
                <a:spcPts val="70"/>
              </a:spcBef>
            </a:pPr>
            <a:r>
              <a:rPr sz="1336" b="1" spc="-56" dirty="0">
                <a:solidFill>
                  <a:srgbClr val="FFFFFF"/>
                </a:solidFill>
                <a:latin typeface="Times New Roman"/>
                <a:cs typeface="Times New Roman"/>
              </a:rPr>
              <a:t>S</a:t>
            </a:r>
            <a:r>
              <a:rPr sz="1336" b="1" spc="-67" dirty="0">
                <a:solidFill>
                  <a:srgbClr val="FFFFFF"/>
                </a:solidFill>
                <a:latin typeface="Times New Roman"/>
                <a:cs typeface="Times New Roman"/>
              </a:rPr>
              <a:t>E</a:t>
            </a:r>
            <a:r>
              <a:rPr sz="1336" b="1" spc="-39" dirty="0">
                <a:solidFill>
                  <a:srgbClr val="FFFFFF"/>
                </a:solidFill>
                <a:latin typeface="Times New Roman"/>
                <a:cs typeface="Times New Roman"/>
              </a:rPr>
              <a:t>SSIONS</a:t>
            </a:r>
            <a:endParaRPr sz="1336">
              <a:latin typeface="Times New Roman"/>
              <a:cs typeface="Times New Roman"/>
            </a:endParaRPr>
          </a:p>
        </p:txBody>
      </p:sp>
      <p:sp>
        <p:nvSpPr>
          <p:cNvPr id="39" name="object 39"/>
          <p:cNvSpPr txBox="1"/>
          <p:nvPr/>
        </p:nvSpPr>
        <p:spPr>
          <a:xfrm>
            <a:off x="5280549" y="3579197"/>
            <a:ext cx="795635" cy="647333"/>
          </a:xfrm>
          <a:prstGeom prst="rect">
            <a:avLst/>
          </a:prstGeom>
        </p:spPr>
        <p:txBody>
          <a:bodyPr vert="horz" wrap="square" lIns="0" tIns="8930" rIns="0" bIns="0" rtlCol="0">
            <a:spAutoFit/>
          </a:bodyPr>
          <a:lstStyle/>
          <a:p>
            <a:pPr>
              <a:spcBef>
                <a:spcPts val="70"/>
              </a:spcBef>
            </a:pPr>
            <a:r>
              <a:rPr sz="4148" b="1" spc="63" dirty="0">
                <a:solidFill>
                  <a:srgbClr val="FFFFFF"/>
                </a:solidFill>
                <a:latin typeface="Arial"/>
                <a:cs typeface="Arial"/>
              </a:rPr>
              <a:t>5-8</a:t>
            </a:r>
            <a:endParaRPr sz="4148" dirty="0">
              <a:latin typeface="Arial"/>
              <a:cs typeface="Arial"/>
            </a:endParaRPr>
          </a:p>
        </p:txBody>
      </p:sp>
      <p:sp>
        <p:nvSpPr>
          <p:cNvPr id="40" name="object 40"/>
          <p:cNvSpPr txBox="1"/>
          <p:nvPr/>
        </p:nvSpPr>
        <p:spPr>
          <a:xfrm>
            <a:off x="5149631" y="4874002"/>
            <a:ext cx="1040309" cy="714338"/>
          </a:xfrm>
          <a:prstGeom prst="rect">
            <a:avLst/>
          </a:prstGeom>
        </p:spPr>
        <p:txBody>
          <a:bodyPr vert="horz" wrap="square" lIns="0" tIns="8930" rIns="0" bIns="0" rtlCol="0">
            <a:spAutoFit/>
          </a:bodyPr>
          <a:lstStyle/>
          <a:p>
            <a:pPr marL="139298">
              <a:lnSpc>
                <a:spcPts val="1505"/>
              </a:lnSpc>
              <a:spcBef>
                <a:spcPts val="70"/>
              </a:spcBef>
            </a:pPr>
            <a:r>
              <a:rPr sz="1336" b="1" spc="-42" dirty="0">
                <a:solidFill>
                  <a:srgbClr val="FFFFFF"/>
                </a:solidFill>
                <a:latin typeface="Times New Roman"/>
                <a:cs typeface="Times New Roman"/>
              </a:rPr>
              <a:t>SESSIONS</a:t>
            </a:r>
            <a:endParaRPr sz="1336" dirty="0">
              <a:latin typeface="Times New Roman"/>
              <a:cs typeface="Times New Roman"/>
            </a:endParaRPr>
          </a:p>
          <a:p>
            <a:pPr marL="100902">
              <a:lnSpc>
                <a:spcPts val="4036"/>
              </a:lnSpc>
            </a:pPr>
            <a:r>
              <a:rPr sz="3445" b="1" spc="-63" dirty="0">
                <a:solidFill>
                  <a:srgbClr val="FFFFFF"/>
                </a:solidFill>
                <a:latin typeface="Arial"/>
                <a:cs typeface="Arial"/>
              </a:rPr>
              <a:t>9-10</a:t>
            </a:r>
            <a:endParaRPr sz="3445" dirty="0">
              <a:latin typeface="Arial"/>
              <a:cs typeface="Arial"/>
            </a:endParaRPr>
          </a:p>
        </p:txBody>
      </p:sp>
      <p:sp>
        <p:nvSpPr>
          <p:cNvPr id="41" name="object 41"/>
          <p:cNvSpPr/>
          <p:nvPr/>
        </p:nvSpPr>
        <p:spPr>
          <a:xfrm>
            <a:off x="1765102" y="6155055"/>
            <a:ext cx="8661797" cy="0"/>
          </a:xfrm>
          <a:custGeom>
            <a:avLst/>
            <a:gdLst/>
            <a:ahLst/>
            <a:cxnLst/>
            <a:rect l="l" t="t" r="r" b="b"/>
            <a:pathLst>
              <a:path w="12319000">
                <a:moveTo>
                  <a:pt x="0" y="0"/>
                </a:moveTo>
                <a:lnTo>
                  <a:pt x="12319000" y="0"/>
                </a:lnTo>
              </a:path>
            </a:pathLst>
          </a:custGeom>
          <a:ln w="12700">
            <a:solidFill>
              <a:srgbClr val="5C2E82"/>
            </a:solidFill>
          </a:ln>
        </p:spPr>
        <p:txBody>
          <a:bodyPr wrap="square" lIns="0" tIns="0" rIns="0" bIns="0" rtlCol="0"/>
          <a:lstStyle/>
          <a:p>
            <a:endParaRPr sz="1266"/>
          </a:p>
        </p:txBody>
      </p:sp>
      <p:sp>
        <p:nvSpPr>
          <p:cNvPr id="42" name="object 42"/>
          <p:cNvSpPr txBox="1">
            <a:spLocks noGrp="1"/>
          </p:cNvSpPr>
          <p:nvPr>
            <p:ph type="ftr" sz="quarter" idx="5"/>
          </p:nvPr>
        </p:nvSpPr>
        <p:spPr>
          <a:xfrm>
            <a:off x="1574135" y="9023205"/>
            <a:ext cx="4720590" cy="283845"/>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53"/>
              </a:spcBef>
            </a:pPr>
            <a:r>
              <a:rPr lang="en-US" spc="-90">
                <a:solidFill>
                  <a:srgbClr val="5C2E82"/>
                </a:solidFill>
              </a:rPr>
              <a:t>HEALTHCARE </a:t>
            </a:r>
            <a:r>
              <a:rPr lang="en-US" spc="-120">
                <a:solidFill>
                  <a:srgbClr val="5C2E82"/>
                </a:solidFill>
              </a:rPr>
              <a:t>CAREER </a:t>
            </a:r>
            <a:r>
              <a:rPr lang="en-US" spc="-75">
                <a:solidFill>
                  <a:srgbClr val="5C2E82"/>
                </a:solidFill>
              </a:rPr>
              <a:t>ADVANCEMENT</a:t>
            </a:r>
            <a:r>
              <a:rPr lang="en-US" spc="-30">
                <a:solidFill>
                  <a:srgbClr val="5C2E82"/>
                </a:solidFill>
              </a:rPr>
              <a:t> </a:t>
            </a:r>
            <a:r>
              <a:rPr lang="en-US" spc="-65">
                <a:solidFill>
                  <a:srgbClr val="5C2E82"/>
                </a:solidFill>
              </a:rPr>
              <a:t>PROGRAM</a:t>
            </a:r>
            <a:endParaRPr spc="-46" dirty="0"/>
          </a:p>
        </p:txBody>
      </p:sp>
      <p:sp>
        <p:nvSpPr>
          <p:cNvPr id="43" name="object 43"/>
          <p:cNvSpPr txBox="1">
            <a:spLocks noGrp="1"/>
          </p:cNvSpPr>
          <p:nvPr>
            <p:ph type="dt" sz="half" idx="6"/>
          </p:nvPr>
        </p:nvSpPr>
        <p:spPr>
          <a:xfrm>
            <a:off x="11444134" y="9021368"/>
            <a:ext cx="1236345" cy="276859"/>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32"/>
              </a:spcBef>
            </a:pPr>
            <a:r>
              <a:rPr lang="en-US" spc="-80">
                <a:solidFill>
                  <a:srgbClr val="5C2E82"/>
                </a:solidFill>
              </a:rPr>
              <a:t>MAY </a:t>
            </a:r>
            <a:r>
              <a:rPr lang="en-US" spc="-135">
                <a:solidFill>
                  <a:srgbClr val="5C2E82"/>
                </a:solidFill>
              </a:rPr>
              <a:t>31,</a:t>
            </a:r>
            <a:r>
              <a:rPr lang="en-US" spc="-80">
                <a:solidFill>
                  <a:srgbClr val="5C2E82"/>
                </a:solidFill>
              </a:rPr>
              <a:t> </a:t>
            </a:r>
            <a:r>
              <a:rPr lang="en-US">
                <a:solidFill>
                  <a:srgbClr val="5C2E82"/>
                </a:solidFill>
              </a:rPr>
              <a:t>2018</a:t>
            </a:r>
            <a:endParaRPr dirty="0"/>
          </a:p>
        </p:txBody>
      </p:sp>
    </p:spTree>
    <p:extLst>
      <p:ext uri="{BB962C8B-B14F-4D97-AF65-F5344CB8AC3E}">
        <p14:creationId xmlns:p14="http://schemas.microsoft.com/office/powerpoint/2010/main" val="2771238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307675"/>
            <a:ext cx="9144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329FA9"/>
          </a:solidFill>
        </p:spPr>
        <p:txBody>
          <a:bodyPr wrap="square" lIns="0" tIns="0" rIns="0" bIns="0" rtlCol="0"/>
          <a:lstStyle/>
          <a:p>
            <a:endParaRPr sz="1266" dirty="0"/>
          </a:p>
        </p:txBody>
      </p:sp>
      <p:sp>
        <p:nvSpPr>
          <p:cNvPr id="4" name="object 4"/>
          <p:cNvSpPr txBox="1">
            <a:spLocks noGrp="1"/>
          </p:cNvSpPr>
          <p:nvPr>
            <p:ph type="title"/>
          </p:nvPr>
        </p:nvSpPr>
        <p:spPr>
          <a:xfrm>
            <a:off x="2100143" y="307675"/>
            <a:ext cx="7654082" cy="571607"/>
          </a:xfrm>
          <a:prstGeom prst="rect">
            <a:avLst/>
          </a:prstGeom>
        </p:spPr>
        <p:txBody>
          <a:bodyPr vert="horz" wrap="square" lIns="0" tIns="8930" rIns="0" bIns="0" rtlCol="0" anchor="ctr">
            <a:spAutoFit/>
          </a:bodyPr>
          <a:lstStyle/>
          <a:p>
            <a:pPr marL="8929" algn="ctr">
              <a:lnSpc>
                <a:spcPct val="100000"/>
              </a:lnSpc>
              <a:spcBef>
                <a:spcPts val="70"/>
              </a:spcBef>
            </a:pPr>
            <a:r>
              <a:rPr lang="en-US" sz="3656" dirty="0"/>
              <a:t>2022 Updates</a:t>
            </a:r>
            <a:endParaRPr sz="3656" dirty="0"/>
          </a:p>
        </p:txBody>
      </p:sp>
      <p:sp>
        <p:nvSpPr>
          <p:cNvPr id="5" name="object 5"/>
          <p:cNvSpPr/>
          <p:nvPr/>
        </p:nvSpPr>
        <p:spPr>
          <a:xfrm>
            <a:off x="1765102" y="6155055"/>
            <a:ext cx="8661797" cy="0"/>
          </a:xfrm>
          <a:custGeom>
            <a:avLst/>
            <a:gdLst/>
            <a:ahLst/>
            <a:cxnLst/>
            <a:rect l="l" t="t" r="r" b="b"/>
            <a:pathLst>
              <a:path w="12319000">
                <a:moveTo>
                  <a:pt x="0" y="0"/>
                </a:moveTo>
                <a:lnTo>
                  <a:pt x="12319000" y="0"/>
                </a:lnTo>
              </a:path>
            </a:pathLst>
          </a:custGeom>
          <a:ln w="12700">
            <a:solidFill>
              <a:srgbClr val="FFFFFF"/>
            </a:solidFill>
          </a:ln>
        </p:spPr>
        <p:txBody>
          <a:bodyPr wrap="square" lIns="0" tIns="0" rIns="0" bIns="0" rtlCol="0"/>
          <a:lstStyle/>
          <a:p>
            <a:endParaRPr sz="1266"/>
          </a:p>
        </p:txBody>
      </p:sp>
      <p:sp>
        <p:nvSpPr>
          <p:cNvPr id="6" name="object 6"/>
          <p:cNvSpPr/>
          <p:nvPr/>
        </p:nvSpPr>
        <p:spPr>
          <a:xfrm>
            <a:off x="1854794" y="6468241"/>
            <a:ext cx="893" cy="57150"/>
          </a:xfrm>
          <a:custGeom>
            <a:avLst/>
            <a:gdLst/>
            <a:ahLst/>
            <a:cxnLst/>
            <a:rect l="l" t="t" r="r" b="b"/>
            <a:pathLst>
              <a:path w="1270" h="81279">
                <a:moveTo>
                  <a:pt x="0" y="81280"/>
                </a:moveTo>
                <a:lnTo>
                  <a:pt x="652" y="81280"/>
                </a:lnTo>
                <a:lnTo>
                  <a:pt x="652" y="0"/>
                </a:lnTo>
                <a:lnTo>
                  <a:pt x="0" y="0"/>
                </a:lnTo>
                <a:lnTo>
                  <a:pt x="0" y="81280"/>
                </a:lnTo>
                <a:close/>
              </a:path>
            </a:pathLst>
          </a:custGeom>
          <a:solidFill>
            <a:srgbClr val="BAB1D5"/>
          </a:solidFill>
        </p:spPr>
        <p:txBody>
          <a:bodyPr wrap="square" lIns="0" tIns="0" rIns="0" bIns="0" rtlCol="0"/>
          <a:lstStyle/>
          <a:p>
            <a:endParaRPr sz="1266"/>
          </a:p>
        </p:txBody>
      </p:sp>
      <p:sp>
        <p:nvSpPr>
          <p:cNvPr id="7" name="object 7"/>
          <p:cNvSpPr/>
          <p:nvPr/>
        </p:nvSpPr>
        <p:spPr>
          <a:xfrm>
            <a:off x="1854794" y="6451721"/>
            <a:ext cx="129927" cy="0"/>
          </a:xfrm>
          <a:custGeom>
            <a:avLst/>
            <a:gdLst/>
            <a:ahLst/>
            <a:cxnLst/>
            <a:rect l="l" t="t" r="r" b="b"/>
            <a:pathLst>
              <a:path w="184784">
                <a:moveTo>
                  <a:pt x="0" y="0"/>
                </a:moveTo>
                <a:lnTo>
                  <a:pt x="184302" y="0"/>
                </a:lnTo>
              </a:path>
            </a:pathLst>
          </a:custGeom>
          <a:ln w="46989">
            <a:solidFill>
              <a:srgbClr val="BAB1D5"/>
            </a:solidFill>
          </a:ln>
        </p:spPr>
        <p:txBody>
          <a:bodyPr wrap="square" lIns="0" tIns="0" rIns="0" bIns="0" rtlCol="0"/>
          <a:lstStyle/>
          <a:p>
            <a:endParaRPr sz="1266"/>
          </a:p>
        </p:txBody>
      </p:sp>
      <p:sp>
        <p:nvSpPr>
          <p:cNvPr id="8" name="object 8"/>
          <p:cNvSpPr/>
          <p:nvPr/>
        </p:nvSpPr>
        <p:spPr>
          <a:xfrm>
            <a:off x="1854794" y="6378944"/>
            <a:ext cx="893" cy="56257"/>
          </a:xfrm>
          <a:custGeom>
            <a:avLst/>
            <a:gdLst/>
            <a:ahLst/>
            <a:cxnLst/>
            <a:rect l="l" t="t" r="r" b="b"/>
            <a:pathLst>
              <a:path w="1270" h="80009">
                <a:moveTo>
                  <a:pt x="0" y="80010"/>
                </a:moveTo>
                <a:lnTo>
                  <a:pt x="652" y="80010"/>
                </a:lnTo>
                <a:lnTo>
                  <a:pt x="652" y="0"/>
                </a:lnTo>
                <a:lnTo>
                  <a:pt x="0" y="0"/>
                </a:lnTo>
                <a:lnTo>
                  <a:pt x="0" y="80010"/>
                </a:lnTo>
                <a:close/>
              </a:path>
            </a:pathLst>
          </a:custGeom>
          <a:solidFill>
            <a:srgbClr val="BAB1D5"/>
          </a:solidFill>
        </p:spPr>
        <p:txBody>
          <a:bodyPr wrap="square" lIns="0" tIns="0" rIns="0" bIns="0" rtlCol="0"/>
          <a:lstStyle/>
          <a:p>
            <a:endParaRPr sz="1266"/>
          </a:p>
        </p:txBody>
      </p:sp>
      <p:sp>
        <p:nvSpPr>
          <p:cNvPr id="9" name="object 9"/>
          <p:cNvSpPr/>
          <p:nvPr/>
        </p:nvSpPr>
        <p:spPr>
          <a:xfrm>
            <a:off x="194507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BAB1D5"/>
          </a:solidFill>
        </p:spPr>
        <p:txBody>
          <a:bodyPr wrap="square" lIns="0" tIns="0" rIns="0" bIns="0" rtlCol="0"/>
          <a:lstStyle/>
          <a:p>
            <a:endParaRPr sz="1266"/>
          </a:p>
        </p:txBody>
      </p:sp>
      <p:sp>
        <p:nvSpPr>
          <p:cNvPr id="10" name="object 10"/>
          <p:cNvSpPr/>
          <p:nvPr/>
        </p:nvSpPr>
        <p:spPr>
          <a:xfrm>
            <a:off x="194507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BAB1D5"/>
          </a:solidFill>
        </p:spPr>
        <p:txBody>
          <a:bodyPr wrap="square" lIns="0" tIns="0" rIns="0" bIns="0" rtlCol="0"/>
          <a:lstStyle/>
          <a:p>
            <a:endParaRPr sz="1266"/>
          </a:p>
        </p:txBody>
      </p:sp>
      <p:sp>
        <p:nvSpPr>
          <p:cNvPr id="11" name="object 11"/>
          <p:cNvSpPr/>
          <p:nvPr/>
        </p:nvSpPr>
        <p:spPr>
          <a:xfrm>
            <a:off x="2011777" y="6342935"/>
            <a:ext cx="120104" cy="121890"/>
          </a:xfrm>
          <a:custGeom>
            <a:avLst/>
            <a:gdLst/>
            <a:ahLst/>
            <a:cxnLst/>
            <a:rect l="l" t="t" r="r" b="b"/>
            <a:pathLst>
              <a:path w="170815" h="173354">
                <a:moveTo>
                  <a:pt x="132654" y="121742"/>
                </a:moveTo>
                <a:lnTo>
                  <a:pt x="114744" y="121742"/>
                </a:lnTo>
                <a:lnTo>
                  <a:pt x="159931" y="172885"/>
                </a:lnTo>
                <a:lnTo>
                  <a:pt x="132654" y="121742"/>
                </a:lnTo>
                <a:close/>
              </a:path>
              <a:path w="170815" h="173354">
                <a:moveTo>
                  <a:pt x="114916" y="125310"/>
                </a:moveTo>
                <a:lnTo>
                  <a:pt x="96913" y="125310"/>
                </a:lnTo>
                <a:lnTo>
                  <a:pt x="117119" y="171094"/>
                </a:lnTo>
                <a:lnTo>
                  <a:pt x="114916" y="125310"/>
                </a:lnTo>
                <a:close/>
              </a:path>
              <a:path w="170815" h="173354">
                <a:moveTo>
                  <a:pt x="20802" y="27203"/>
                </a:moveTo>
                <a:lnTo>
                  <a:pt x="68148" y="76720"/>
                </a:lnTo>
                <a:lnTo>
                  <a:pt x="26276" y="76720"/>
                </a:lnTo>
                <a:lnTo>
                  <a:pt x="58851" y="91414"/>
                </a:lnTo>
                <a:lnTo>
                  <a:pt x="46964" y="94399"/>
                </a:lnTo>
                <a:lnTo>
                  <a:pt x="0" y="102717"/>
                </a:lnTo>
                <a:lnTo>
                  <a:pt x="54089" y="106286"/>
                </a:lnTo>
                <a:lnTo>
                  <a:pt x="61163" y="111607"/>
                </a:lnTo>
                <a:lnTo>
                  <a:pt x="73850" y="167462"/>
                </a:lnTo>
                <a:lnTo>
                  <a:pt x="96913" y="125310"/>
                </a:lnTo>
                <a:lnTo>
                  <a:pt x="114916" y="125310"/>
                </a:lnTo>
                <a:lnTo>
                  <a:pt x="114744" y="121742"/>
                </a:lnTo>
                <a:lnTo>
                  <a:pt x="132654" y="121742"/>
                </a:lnTo>
                <a:lnTo>
                  <a:pt x="130975" y="118592"/>
                </a:lnTo>
                <a:lnTo>
                  <a:pt x="153015" y="118592"/>
                </a:lnTo>
                <a:lnTo>
                  <a:pt x="127228" y="97967"/>
                </a:lnTo>
                <a:lnTo>
                  <a:pt x="124002" y="83705"/>
                </a:lnTo>
                <a:lnTo>
                  <a:pt x="131991" y="70612"/>
                </a:lnTo>
                <a:lnTo>
                  <a:pt x="138435" y="62877"/>
                </a:lnTo>
                <a:lnTo>
                  <a:pt x="76695" y="62877"/>
                </a:lnTo>
                <a:lnTo>
                  <a:pt x="20802" y="27203"/>
                </a:lnTo>
                <a:close/>
              </a:path>
              <a:path w="170815" h="173354">
                <a:moveTo>
                  <a:pt x="153015" y="118592"/>
                </a:moveTo>
                <a:lnTo>
                  <a:pt x="130975" y="118592"/>
                </a:lnTo>
                <a:lnTo>
                  <a:pt x="168846" y="131254"/>
                </a:lnTo>
                <a:lnTo>
                  <a:pt x="153015" y="118592"/>
                </a:lnTo>
                <a:close/>
              </a:path>
              <a:path w="170815" h="173354">
                <a:moveTo>
                  <a:pt x="60642" y="15316"/>
                </a:moveTo>
                <a:lnTo>
                  <a:pt x="76695" y="62877"/>
                </a:lnTo>
                <a:lnTo>
                  <a:pt x="138435" y="62877"/>
                </a:lnTo>
                <a:lnTo>
                  <a:pt x="140414" y="60502"/>
                </a:lnTo>
                <a:lnTo>
                  <a:pt x="120688" y="60502"/>
                </a:lnTo>
                <a:lnTo>
                  <a:pt x="122524" y="52184"/>
                </a:lnTo>
                <a:lnTo>
                  <a:pt x="105232" y="52184"/>
                </a:lnTo>
                <a:lnTo>
                  <a:pt x="105049" y="50990"/>
                </a:lnTo>
                <a:lnTo>
                  <a:pt x="90360" y="50990"/>
                </a:lnTo>
                <a:lnTo>
                  <a:pt x="60642" y="15316"/>
                </a:lnTo>
                <a:close/>
              </a:path>
              <a:path w="170815" h="173354">
                <a:moveTo>
                  <a:pt x="170637" y="24231"/>
                </a:moveTo>
                <a:lnTo>
                  <a:pt x="129019" y="53962"/>
                </a:lnTo>
                <a:lnTo>
                  <a:pt x="120688" y="60502"/>
                </a:lnTo>
                <a:lnTo>
                  <a:pt x="140414" y="60502"/>
                </a:lnTo>
                <a:lnTo>
                  <a:pt x="170637" y="24231"/>
                </a:lnTo>
                <a:close/>
              </a:path>
              <a:path w="170815" h="173354">
                <a:moveTo>
                  <a:pt x="130975" y="13893"/>
                </a:moveTo>
                <a:lnTo>
                  <a:pt x="105232" y="52184"/>
                </a:lnTo>
                <a:lnTo>
                  <a:pt x="122524" y="52184"/>
                </a:lnTo>
                <a:lnTo>
                  <a:pt x="130975" y="13893"/>
                </a:lnTo>
                <a:close/>
              </a:path>
              <a:path w="170815" h="173354">
                <a:moveTo>
                  <a:pt x="97231" y="0"/>
                </a:moveTo>
                <a:lnTo>
                  <a:pt x="95669" y="0"/>
                </a:lnTo>
                <a:lnTo>
                  <a:pt x="90360" y="50990"/>
                </a:lnTo>
                <a:lnTo>
                  <a:pt x="105049" y="50990"/>
                </a:lnTo>
                <a:lnTo>
                  <a:pt x="97231" y="0"/>
                </a:lnTo>
                <a:close/>
              </a:path>
            </a:pathLst>
          </a:custGeom>
          <a:solidFill>
            <a:srgbClr val="F8D24E"/>
          </a:solidFill>
        </p:spPr>
        <p:txBody>
          <a:bodyPr wrap="square" lIns="0" tIns="0" rIns="0" bIns="0" rtlCol="0"/>
          <a:lstStyle/>
          <a:p>
            <a:endParaRPr sz="1266"/>
          </a:p>
        </p:txBody>
      </p:sp>
      <p:sp>
        <p:nvSpPr>
          <p:cNvPr id="12" name="object 12"/>
          <p:cNvSpPr/>
          <p:nvPr/>
        </p:nvSpPr>
        <p:spPr>
          <a:xfrm>
            <a:off x="1952951" y="6428777"/>
            <a:ext cx="107156" cy="49113"/>
          </a:xfrm>
          <a:custGeom>
            <a:avLst/>
            <a:gdLst/>
            <a:ahLst/>
            <a:cxnLst/>
            <a:rect l="l" t="t" r="r" b="b"/>
            <a:pathLst>
              <a:path w="152400" h="69850">
                <a:moveTo>
                  <a:pt x="95973" y="0"/>
                </a:moveTo>
                <a:lnTo>
                  <a:pt x="58212" y="2016"/>
                </a:lnTo>
                <a:lnTo>
                  <a:pt x="27751" y="8286"/>
                </a:lnTo>
                <a:lnTo>
                  <a:pt x="7407" y="19138"/>
                </a:lnTo>
                <a:lnTo>
                  <a:pt x="0" y="34899"/>
                </a:lnTo>
                <a:lnTo>
                  <a:pt x="7407" y="50661"/>
                </a:lnTo>
                <a:lnTo>
                  <a:pt x="27751" y="61512"/>
                </a:lnTo>
                <a:lnTo>
                  <a:pt x="58212" y="67782"/>
                </a:lnTo>
                <a:lnTo>
                  <a:pt x="95973" y="69799"/>
                </a:lnTo>
                <a:lnTo>
                  <a:pt x="127469" y="67872"/>
                </a:lnTo>
                <a:lnTo>
                  <a:pt x="144135" y="62044"/>
                </a:lnTo>
                <a:lnTo>
                  <a:pt x="150680" y="52241"/>
                </a:lnTo>
                <a:lnTo>
                  <a:pt x="151815" y="38392"/>
                </a:lnTo>
                <a:lnTo>
                  <a:pt x="150680" y="23451"/>
                </a:lnTo>
                <a:lnTo>
                  <a:pt x="144135" y="11247"/>
                </a:lnTo>
                <a:lnTo>
                  <a:pt x="127469" y="3018"/>
                </a:lnTo>
                <a:lnTo>
                  <a:pt x="95973" y="0"/>
                </a:lnTo>
                <a:close/>
              </a:path>
            </a:pathLst>
          </a:custGeom>
          <a:solidFill>
            <a:srgbClr val="F8D24E"/>
          </a:solidFill>
        </p:spPr>
        <p:txBody>
          <a:bodyPr wrap="square" lIns="0" tIns="0" rIns="0" bIns="0" rtlCol="0"/>
          <a:lstStyle/>
          <a:p>
            <a:endParaRPr sz="1266"/>
          </a:p>
        </p:txBody>
      </p:sp>
      <p:sp>
        <p:nvSpPr>
          <p:cNvPr id="13" name="object 13"/>
          <p:cNvSpPr/>
          <p:nvPr/>
        </p:nvSpPr>
        <p:spPr>
          <a:xfrm>
            <a:off x="1987949" y="6436135"/>
            <a:ext cx="76349" cy="35272"/>
          </a:xfrm>
          <a:custGeom>
            <a:avLst/>
            <a:gdLst/>
            <a:ahLst/>
            <a:cxnLst/>
            <a:rect l="l" t="t" r="r" b="b"/>
            <a:pathLst>
              <a:path w="108584" h="50165">
                <a:moveTo>
                  <a:pt x="68338" y="0"/>
                </a:moveTo>
                <a:lnTo>
                  <a:pt x="41453" y="1438"/>
                </a:lnTo>
                <a:lnTo>
                  <a:pt x="19762" y="5907"/>
                </a:lnTo>
                <a:lnTo>
                  <a:pt x="5275" y="13635"/>
                </a:lnTo>
                <a:lnTo>
                  <a:pt x="0" y="24853"/>
                </a:lnTo>
                <a:lnTo>
                  <a:pt x="5275" y="36077"/>
                </a:lnTo>
                <a:lnTo>
                  <a:pt x="19762" y="43805"/>
                </a:lnTo>
                <a:lnTo>
                  <a:pt x="41453" y="48271"/>
                </a:lnTo>
                <a:lnTo>
                  <a:pt x="68338" y="49707"/>
                </a:lnTo>
                <a:lnTo>
                  <a:pt x="90764" y="48336"/>
                </a:lnTo>
                <a:lnTo>
                  <a:pt x="102631" y="44188"/>
                </a:lnTo>
                <a:lnTo>
                  <a:pt x="107293" y="37208"/>
                </a:lnTo>
                <a:lnTo>
                  <a:pt x="108102" y="27343"/>
                </a:lnTo>
                <a:lnTo>
                  <a:pt x="107293" y="16700"/>
                </a:lnTo>
                <a:lnTo>
                  <a:pt x="102631" y="8008"/>
                </a:lnTo>
                <a:lnTo>
                  <a:pt x="90764" y="2148"/>
                </a:lnTo>
                <a:lnTo>
                  <a:pt x="68338" y="0"/>
                </a:lnTo>
                <a:close/>
              </a:path>
            </a:pathLst>
          </a:custGeom>
          <a:solidFill>
            <a:srgbClr val="BAB1D5"/>
          </a:solidFill>
        </p:spPr>
        <p:txBody>
          <a:bodyPr wrap="square" lIns="0" tIns="0" rIns="0" bIns="0" rtlCol="0"/>
          <a:lstStyle/>
          <a:p>
            <a:endParaRPr sz="1266"/>
          </a:p>
        </p:txBody>
      </p:sp>
      <p:sp>
        <p:nvSpPr>
          <p:cNvPr id="14" name="object 14"/>
          <p:cNvSpPr/>
          <p:nvPr/>
        </p:nvSpPr>
        <p:spPr>
          <a:xfrm>
            <a:off x="2165533" y="6374843"/>
            <a:ext cx="145554" cy="151358"/>
          </a:xfrm>
          <a:custGeom>
            <a:avLst/>
            <a:gdLst/>
            <a:ahLst/>
            <a:cxnLst/>
            <a:rect l="l" t="t" r="r" b="b"/>
            <a:pathLst>
              <a:path w="207009" h="215265">
                <a:moveTo>
                  <a:pt x="104432" y="0"/>
                </a:moveTo>
                <a:lnTo>
                  <a:pt x="102590" y="0"/>
                </a:lnTo>
                <a:lnTo>
                  <a:pt x="101676" y="2146"/>
                </a:lnTo>
                <a:lnTo>
                  <a:pt x="0" y="214706"/>
                </a:lnTo>
                <a:lnTo>
                  <a:pt x="54686" y="214706"/>
                </a:lnTo>
                <a:lnTo>
                  <a:pt x="65125" y="189522"/>
                </a:lnTo>
                <a:lnTo>
                  <a:pt x="194720" y="189522"/>
                </a:lnTo>
                <a:lnTo>
                  <a:pt x="175380" y="148971"/>
                </a:lnTo>
                <a:lnTo>
                  <a:pt x="82321" y="148971"/>
                </a:lnTo>
                <a:lnTo>
                  <a:pt x="101066" y="104736"/>
                </a:lnTo>
                <a:lnTo>
                  <a:pt x="154285" y="104736"/>
                </a:lnTo>
                <a:lnTo>
                  <a:pt x="105359" y="2146"/>
                </a:lnTo>
                <a:lnTo>
                  <a:pt x="104432" y="0"/>
                </a:lnTo>
                <a:close/>
              </a:path>
              <a:path w="207009" h="215265">
                <a:moveTo>
                  <a:pt x="194720" y="189522"/>
                </a:moveTo>
                <a:lnTo>
                  <a:pt x="137922" y="189522"/>
                </a:lnTo>
                <a:lnTo>
                  <a:pt x="148983" y="214706"/>
                </a:lnTo>
                <a:lnTo>
                  <a:pt x="206730" y="214706"/>
                </a:lnTo>
                <a:lnTo>
                  <a:pt x="194720" y="189522"/>
                </a:lnTo>
                <a:close/>
              </a:path>
              <a:path w="207009" h="215265">
                <a:moveTo>
                  <a:pt x="154285" y="104736"/>
                </a:moveTo>
                <a:lnTo>
                  <a:pt x="101066" y="104736"/>
                </a:lnTo>
                <a:lnTo>
                  <a:pt x="120103" y="148971"/>
                </a:lnTo>
                <a:lnTo>
                  <a:pt x="175380" y="148971"/>
                </a:lnTo>
                <a:lnTo>
                  <a:pt x="154285" y="104736"/>
                </a:lnTo>
                <a:close/>
              </a:path>
            </a:pathLst>
          </a:custGeom>
          <a:solidFill>
            <a:srgbClr val="FFFFFF"/>
          </a:solidFill>
        </p:spPr>
        <p:txBody>
          <a:bodyPr wrap="square" lIns="0" tIns="0" rIns="0" bIns="0" rtlCol="0"/>
          <a:lstStyle/>
          <a:p>
            <a:endParaRPr sz="1266"/>
          </a:p>
        </p:txBody>
      </p:sp>
      <p:sp>
        <p:nvSpPr>
          <p:cNvPr id="15" name="object 15"/>
          <p:cNvSpPr/>
          <p:nvPr/>
        </p:nvSpPr>
        <p:spPr>
          <a:xfrm>
            <a:off x="2321878" y="6378947"/>
            <a:ext cx="117872" cy="146893"/>
          </a:xfrm>
          <a:custGeom>
            <a:avLst/>
            <a:gdLst/>
            <a:ahLst/>
            <a:cxnLst/>
            <a:rect l="l" t="t" r="r" b="b"/>
            <a:pathLst>
              <a:path w="167640" h="208915">
                <a:moveTo>
                  <a:pt x="84480" y="0"/>
                </a:moveTo>
                <a:lnTo>
                  <a:pt x="0" y="0"/>
                </a:lnTo>
                <a:lnTo>
                  <a:pt x="0" y="208876"/>
                </a:lnTo>
                <a:lnTo>
                  <a:pt x="55905" y="208876"/>
                </a:lnTo>
                <a:lnTo>
                  <a:pt x="55905" y="148970"/>
                </a:lnTo>
                <a:lnTo>
                  <a:pt x="84480" y="148970"/>
                </a:lnTo>
                <a:lnTo>
                  <a:pt x="119805" y="143408"/>
                </a:lnTo>
                <a:lnTo>
                  <a:pt x="145713" y="127968"/>
                </a:lnTo>
                <a:lnTo>
                  <a:pt x="161657" y="104522"/>
                </a:lnTo>
                <a:lnTo>
                  <a:pt x="162068" y="102285"/>
                </a:lnTo>
                <a:lnTo>
                  <a:pt x="55905" y="102285"/>
                </a:lnTo>
                <a:lnTo>
                  <a:pt x="55905" y="47294"/>
                </a:lnTo>
                <a:lnTo>
                  <a:pt x="162036" y="47294"/>
                </a:lnTo>
                <a:lnTo>
                  <a:pt x="161657" y="45225"/>
                </a:lnTo>
                <a:lnTo>
                  <a:pt x="145713" y="21464"/>
                </a:lnTo>
                <a:lnTo>
                  <a:pt x="119805" y="5707"/>
                </a:lnTo>
                <a:lnTo>
                  <a:pt x="84480" y="0"/>
                </a:lnTo>
                <a:close/>
              </a:path>
              <a:path w="167640" h="208915">
                <a:moveTo>
                  <a:pt x="162036" y="47294"/>
                </a:moveTo>
                <a:lnTo>
                  <a:pt x="81711" y="47294"/>
                </a:lnTo>
                <a:lnTo>
                  <a:pt x="94308" y="49196"/>
                </a:lnTo>
                <a:lnTo>
                  <a:pt x="103447" y="54670"/>
                </a:lnTo>
                <a:lnTo>
                  <a:pt x="109015" y="63368"/>
                </a:lnTo>
                <a:lnTo>
                  <a:pt x="110896" y="74942"/>
                </a:lnTo>
                <a:lnTo>
                  <a:pt x="109015" y="86474"/>
                </a:lnTo>
                <a:lnTo>
                  <a:pt x="103447" y="95067"/>
                </a:lnTo>
                <a:lnTo>
                  <a:pt x="94308" y="100433"/>
                </a:lnTo>
                <a:lnTo>
                  <a:pt x="81711" y="102285"/>
                </a:lnTo>
                <a:lnTo>
                  <a:pt x="162068" y="102285"/>
                </a:lnTo>
                <a:lnTo>
                  <a:pt x="167093" y="74942"/>
                </a:lnTo>
                <a:lnTo>
                  <a:pt x="162036" y="47294"/>
                </a:lnTo>
                <a:close/>
              </a:path>
            </a:pathLst>
          </a:custGeom>
          <a:solidFill>
            <a:srgbClr val="FFFFFF"/>
          </a:solidFill>
        </p:spPr>
        <p:txBody>
          <a:bodyPr wrap="square" lIns="0" tIns="0" rIns="0" bIns="0" rtlCol="0"/>
          <a:lstStyle/>
          <a:p>
            <a:endParaRPr sz="1266"/>
          </a:p>
        </p:txBody>
      </p:sp>
      <p:sp>
        <p:nvSpPr>
          <p:cNvPr id="16" name="object 16"/>
          <p:cNvSpPr/>
          <p:nvPr/>
        </p:nvSpPr>
        <p:spPr>
          <a:xfrm>
            <a:off x="1764974" y="6468241"/>
            <a:ext cx="39737" cy="57150"/>
          </a:xfrm>
          <a:custGeom>
            <a:avLst/>
            <a:gdLst/>
            <a:ahLst/>
            <a:cxnLst/>
            <a:rect l="l" t="t" r="r" b="b"/>
            <a:pathLst>
              <a:path w="56514" h="81279">
                <a:moveTo>
                  <a:pt x="0" y="81280"/>
                </a:moveTo>
                <a:lnTo>
                  <a:pt x="55905" y="81280"/>
                </a:lnTo>
                <a:lnTo>
                  <a:pt x="55905" y="0"/>
                </a:lnTo>
                <a:lnTo>
                  <a:pt x="0" y="0"/>
                </a:lnTo>
                <a:lnTo>
                  <a:pt x="0" y="81280"/>
                </a:lnTo>
                <a:close/>
              </a:path>
            </a:pathLst>
          </a:custGeom>
          <a:solidFill>
            <a:srgbClr val="FFFFFF"/>
          </a:solidFill>
        </p:spPr>
        <p:txBody>
          <a:bodyPr wrap="square" lIns="0" tIns="0" rIns="0" bIns="0" rtlCol="0"/>
          <a:lstStyle/>
          <a:p>
            <a:endParaRPr sz="1266"/>
          </a:p>
        </p:txBody>
      </p:sp>
      <p:sp>
        <p:nvSpPr>
          <p:cNvPr id="17" name="object 17"/>
          <p:cNvSpPr/>
          <p:nvPr/>
        </p:nvSpPr>
        <p:spPr>
          <a:xfrm>
            <a:off x="1764974" y="6451721"/>
            <a:ext cx="129927" cy="0"/>
          </a:xfrm>
          <a:custGeom>
            <a:avLst/>
            <a:gdLst/>
            <a:ahLst/>
            <a:cxnLst/>
            <a:rect l="l" t="t" r="r" b="b"/>
            <a:pathLst>
              <a:path w="184784">
                <a:moveTo>
                  <a:pt x="0" y="0"/>
                </a:moveTo>
                <a:lnTo>
                  <a:pt x="184302" y="0"/>
                </a:lnTo>
              </a:path>
            </a:pathLst>
          </a:custGeom>
          <a:ln w="46989">
            <a:solidFill>
              <a:srgbClr val="FFFFFF"/>
            </a:solidFill>
          </a:ln>
        </p:spPr>
        <p:txBody>
          <a:bodyPr wrap="square" lIns="0" tIns="0" rIns="0" bIns="0" rtlCol="0"/>
          <a:lstStyle/>
          <a:p>
            <a:endParaRPr sz="1266"/>
          </a:p>
        </p:txBody>
      </p:sp>
      <p:sp>
        <p:nvSpPr>
          <p:cNvPr id="18" name="object 18"/>
          <p:cNvSpPr/>
          <p:nvPr/>
        </p:nvSpPr>
        <p:spPr>
          <a:xfrm>
            <a:off x="1764974" y="6378944"/>
            <a:ext cx="39737" cy="56257"/>
          </a:xfrm>
          <a:custGeom>
            <a:avLst/>
            <a:gdLst/>
            <a:ahLst/>
            <a:cxnLst/>
            <a:rect l="l" t="t" r="r" b="b"/>
            <a:pathLst>
              <a:path w="56514" h="80009">
                <a:moveTo>
                  <a:pt x="0" y="80010"/>
                </a:moveTo>
                <a:lnTo>
                  <a:pt x="55905" y="80010"/>
                </a:lnTo>
                <a:lnTo>
                  <a:pt x="55905" y="0"/>
                </a:lnTo>
                <a:lnTo>
                  <a:pt x="0" y="0"/>
                </a:lnTo>
                <a:lnTo>
                  <a:pt x="0" y="80010"/>
                </a:lnTo>
                <a:close/>
              </a:path>
            </a:pathLst>
          </a:custGeom>
          <a:solidFill>
            <a:srgbClr val="FFFFFF"/>
          </a:solidFill>
        </p:spPr>
        <p:txBody>
          <a:bodyPr wrap="square" lIns="0" tIns="0" rIns="0" bIns="0" rtlCol="0"/>
          <a:lstStyle/>
          <a:p>
            <a:endParaRPr sz="1266"/>
          </a:p>
        </p:txBody>
      </p:sp>
      <p:sp>
        <p:nvSpPr>
          <p:cNvPr id="19" name="object 19"/>
          <p:cNvSpPr/>
          <p:nvPr/>
        </p:nvSpPr>
        <p:spPr>
          <a:xfrm>
            <a:off x="1855253" y="6468358"/>
            <a:ext cx="39737" cy="57596"/>
          </a:xfrm>
          <a:custGeom>
            <a:avLst/>
            <a:gdLst/>
            <a:ahLst/>
            <a:cxnLst/>
            <a:rect l="l" t="t" r="r" b="b"/>
            <a:pathLst>
              <a:path w="56515" h="81915">
                <a:moveTo>
                  <a:pt x="55905" y="0"/>
                </a:moveTo>
                <a:lnTo>
                  <a:pt x="0" y="0"/>
                </a:lnTo>
                <a:lnTo>
                  <a:pt x="0" y="81711"/>
                </a:lnTo>
                <a:lnTo>
                  <a:pt x="55905" y="81711"/>
                </a:lnTo>
                <a:lnTo>
                  <a:pt x="55905" y="0"/>
                </a:lnTo>
                <a:close/>
              </a:path>
            </a:pathLst>
          </a:custGeom>
          <a:solidFill>
            <a:srgbClr val="FFFFFF"/>
          </a:solidFill>
        </p:spPr>
        <p:txBody>
          <a:bodyPr wrap="square" lIns="0" tIns="0" rIns="0" bIns="0" rtlCol="0"/>
          <a:lstStyle/>
          <a:p>
            <a:endParaRPr sz="1266"/>
          </a:p>
        </p:txBody>
      </p:sp>
      <p:sp>
        <p:nvSpPr>
          <p:cNvPr id="20" name="object 20"/>
          <p:cNvSpPr/>
          <p:nvPr/>
        </p:nvSpPr>
        <p:spPr>
          <a:xfrm>
            <a:off x="1855253" y="6378944"/>
            <a:ext cx="39737" cy="56704"/>
          </a:xfrm>
          <a:custGeom>
            <a:avLst/>
            <a:gdLst/>
            <a:ahLst/>
            <a:cxnLst/>
            <a:rect l="l" t="t" r="r" b="b"/>
            <a:pathLst>
              <a:path w="56515" h="80645">
                <a:moveTo>
                  <a:pt x="55905" y="0"/>
                </a:moveTo>
                <a:lnTo>
                  <a:pt x="0" y="0"/>
                </a:lnTo>
                <a:lnTo>
                  <a:pt x="0" y="80175"/>
                </a:lnTo>
                <a:lnTo>
                  <a:pt x="55905" y="80175"/>
                </a:lnTo>
                <a:lnTo>
                  <a:pt x="55905" y="0"/>
                </a:lnTo>
                <a:close/>
              </a:path>
            </a:pathLst>
          </a:custGeom>
          <a:solidFill>
            <a:srgbClr val="FFFFFF"/>
          </a:solidFill>
        </p:spPr>
        <p:txBody>
          <a:bodyPr wrap="square" lIns="0" tIns="0" rIns="0" bIns="0" rtlCol="0"/>
          <a:lstStyle/>
          <a:p>
            <a:endParaRPr sz="1266"/>
          </a:p>
        </p:txBody>
      </p:sp>
      <p:sp>
        <p:nvSpPr>
          <p:cNvPr id="21" name="object 21"/>
          <p:cNvSpPr/>
          <p:nvPr/>
        </p:nvSpPr>
        <p:spPr>
          <a:xfrm>
            <a:off x="2026471" y="6377215"/>
            <a:ext cx="141089" cy="150911"/>
          </a:xfrm>
          <a:custGeom>
            <a:avLst/>
            <a:gdLst/>
            <a:ahLst/>
            <a:cxnLst/>
            <a:rect l="l" t="t" r="r" b="b"/>
            <a:pathLst>
              <a:path w="200659" h="214629">
                <a:moveTo>
                  <a:pt x="105663" y="0"/>
                </a:moveTo>
                <a:lnTo>
                  <a:pt x="65568" y="7847"/>
                </a:lnTo>
                <a:lnTo>
                  <a:pt x="31867" y="29835"/>
                </a:lnTo>
                <a:lnTo>
                  <a:pt x="8648" y="63629"/>
                </a:lnTo>
                <a:lnTo>
                  <a:pt x="0" y="106895"/>
                </a:lnTo>
                <a:lnTo>
                  <a:pt x="8740" y="150210"/>
                </a:lnTo>
                <a:lnTo>
                  <a:pt x="32370" y="184108"/>
                </a:lnTo>
                <a:lnTo>
                  <a:pt x="66999" y="206201"/>
                </a:lnTo>
                <a:lnTo>
                  <a:pt x="108737" y="214096"/>
                </a:lnTo>
                <a:lnTo>
                  <a:pt x="138077" y="211202"/>
                </a:lnTo>
                <a:lnTo>
                  <a:pt x="162837" y="202233"/>
                </a:lnTo>
                <a:lnTo>
                  <a:pt x="183509" y="186755"/>
                </a:lnTo>
                <a:lnTo>
                  <a:pt x="199655" y="165557"/>
                </a:lnTo>
                <a:lnTo>
                  <a:pt x="108432" y="165557"/>
                </a:lnTo>
                <a:lnTo>
                  <a:pt x="86937" y="161013"/>
                </a:lnTo>
                <a:lnTo>
                  <a:pt x="70802" y="148551"/>
                </a:lnTo>
                <a:lnTo>
                  <a:pt x="60658" y="129927"/>
                </a:lnTo>
                <a:lnTo>
                  <a:pt x="57137" y="106895"/>
                </a:lnTo>
                <a:lnTo>
                  <a:pt x="60544" y="83911"/>
                </a:lnTo>
                <a:lnTo>
                  <a:pt x="70343" y="65392"/>
                </a:lnTo>
                <a:lnTo>
                  <a:pt x="85903" y="53035"/>
                </a:lnTo>
                <a:lnTo>
                  <a:pt x="106591" y="48539"/>
                </a:lnTo>
                <a:lnTo>
                  <a:pt x="190530" y="48539"/>
                </a:lnTo>
                <a:lnTo>
                  <a:pt x="195973" y="44843"/>
                </a:lnTo>
                <a:lnTo>
                  <a:pt x="180825" y="26955"/>
                </a:lnTo>
                <a:lnTo>
                  <a:pt x="161186" y="12749"/>
                </a:lnTo>
                <a:lnTo>
                  <a:pt x="136364" y="3379"/>
                </a:lnTo>
                <a:lnTo>
                  <a:pt x="105663" y="0"/>
                </a:lnTo>
                <a:close/>
              </a:path>
              <a:path w="200659" h="214629">
                <a:moveTo>
                  <a:pt x="157568" y="136690"/>
                </a:moveTo>
                <a:lnTo>
                  <a:pt x="149936" y="148197"/>
                </a:lnTo>
                <a:lnTo>
                  <a:pt x="139796" y="157343"/>
                </a:lnTo>
                <a:lnTo>
                  <a:pt x="126259" y="163379"/>
                </a:lnTo>
                <a:lnTo>
                  <a:pt x="108432" y="165557"/>
                </a:lnTo>
                <a:lnTo>
                  <a:pt x="199655" y="165557"/>
                </a:lnTo>
                <a:lnTo>
                  <a:pt x="200583" y="164337"/>
                </a:lnTo>
                <a:lnTo>
                  <a:pt x="157568" y="136690"/>
                </a:lnTo>
                <a:close/>
              </a:path>
              <a:path w="200659" h="214629">
                <a:moveTo>
                  <a:pt x="190530" y="48539"/>
                </a:moveTo>
                <a:lnTo>
                  <a:pt x="106591" y="48539"/>
                </a:lnTo>
                <a:lnTo>
                  <a:pt x="124003" y="50698"/>
                </a:lnTo>
                <a:lnTo>
                  <a:pt x="137153" y="56368"/>
                </a:lnTo>
                <a:lnTo>
                  <a:pt x="146846" y="64344"/>
                </a:lnTo>
                <a:lnTo>
                  <a:pt x="153885" y="73418"/>
                </a:lnTo>
                <a:lnTo>
                  <a:pt x="190530" y="48539"/>
                </a:lnTo>
                <a:close/>
              </a:path>
            </a:pathLst>
          </a:custGeom>
          <a:solidFill>
            <a:srgbClr val="FFFFFF"/>
          </a:solidFill>
        </p:spPr>
        <p:txBody>
          <a:bodyPr wrap="square" lIns="0" tIns="0" rIns="0" bIns="0" rtlCol="0"/>
          <a:lstStyle/>
          <a:p>
            <a:endParaRPr sz="1266"/>
          </a:p>
        </p:txBody>
      </p:sp>
      <p:sp>
        <p:nvSpPr>
          <p:cNvPr id="22" name="object 22"/>
          <p:cNvSpPr/>
          <p:nvPr/>
        </p:nvSpPr>
        <p:spPr>
          <a:xfrm>
            <a:off x="2543490" y="6352089"/>
            <a:ext cx="0" cy="188863"/>
          </a:xfrm>
          <a:custGeom>
            <a:avLst/>
            <a:gdLst/>
            <a:ahLst/>
            <a:cxnLst/>
            <a:rect l="l" t="t" r="r" b="b"/>
            <a:pathLst>
              <a:path h="268604">
                <a:moveTo>
                  <a:pt x="0" y="0"/>
                </a:moveTo>
                <a:lnTo>
                  <a:pt x="0" y="268160"/>
                </a:lnTo>
              </a:path>
            </a:pathLst>
          </a:custGeom>
          <a:ln w="13881">
            <a:solidFill>
              <a:srgbClr val="F8D24E"/>
            </a:solidFill>
          </a:ln>
        </p:spPr>
        <p:txBody>
          <a:bodyPr wrap="square" lIns="0" tIns="0" rIns="0" bIns="0" rtlCol="0"/>
          <a:lstStyle/>
          <a:p>
            <a:endParaRPr sz="1266"/>
          </a:p>
        </p:txBody>
      </p:sp>
      <p:sp>
        <p:nvSpPr>
          <p:cNvPr id="27" name="object 27"/>
          <p:cNvSpPr txBox="1">
            <a:spLocks noGrp="1"/>
          </p:cNvSpPr>
          <p:nvPr>
            <p:ph type="ftr" sz="quarter" idx="5"/>
          </p:nvPr>
        </p:nvSpPr>
        <p:spPr>
          <a:xfrm>
            <a:off x="1574135" y="9023205"/>
            <a:ext cx="4720590" cy="283845"/>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53"/>
              </a:spcBef>
            </a:pPr>
            <a:r>
              <a:rPr lang="en-US" spc="-90">
                <a:solidFill>
                  <a:srgbClr val="5C2E82"/>
                </a:solidFill>
              </a:rPr>
              <a:t>HEALTHCARE </a:t>
            </a:r>
            <a:r>
              <a:rPr lang="en-US" spc="-120">
                <a:solidFill>
                  <a:srgbClr val="5C2E82"/>
                </a:solidFill>
              </a:rPr>
              <a:t>CAREER </a:t>
            </a:r>
            <a:r>
              <a:rPr lang="en-US" spc="-75">
                <a:solidFill>
                  <a:srgbClr val="5C2E82"/>
                </a:solidFill>
              </a:rPr>
              <a:t>ADVANCEMENT</a:t>
            </a:r>
            <a:r>
              <a:rPr lang="en-US" spc="-30">
                <a:solidFill>
                  <a:srgbClr val="5C2E82"/>
                </a:solidFill>
              </a:rPr>
              <a:t> </a:t>
            </a:r>
            <a:r>
              <a:rPr lang="en-US" spc="-65">
                <a:solidFill>
                  <a:srgbClr val="5C2E82"/>
                </a:solidFill>
              </a:rPr>
              <a:t>PROGRAM</a:t>
            </a:r>
            <a:endParaRPr spc="-46" dirty="0"/>
          </a:p>
        </p:txBody>
      </p:sp>
      <p:sp>
        <p:nvSpPr>
          <p:cNvPr id="28" name="object 28"/>
          <p:cNvSpPr txBox="1">
            <a:spLocks noGrp="1"/>
          </p:cNvSpPr>
          <p:nvPr>
            <p:ph type="dt" sz="half" idx="6"/>
          </p:nvPr>
        </p:nvSpPr>
        <p:spPr>
          <a:xfrm>
            <a:off x="11444134" y="9021368"/>
            <a:ext cx="1236345" cy="276859"/>
          </a:xfrm>
          <a:prstGeom prst="rect">
            <a:avLst/>
          </a:prstGeom>
        </p:spPr>
        <p:txBody>
          <a:bodyPr vert="horz" wrap="square" lIns="0" tIns="0" rIns="0" bIns="0" rtlCol="0">
            <a:spAutoFit/>
          </a:bodyPr>
          <a:lstStyle>
            <a:defPPr>
              <a:defRPr lang="en-US"/>
            </a:defPPr>
            <a:lvl1pPr marL="0" algn="l" defTabSz="914400" rtl="0" eaLnBrk="1" latinLnBrk="0" hangingPunct="1">
              <a:defRPr sz="1600" b="1"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32"/>
              </a:spcBef>
            </a:pPr>
            <a:r>
              <a:rPr lang="en-US" spc="-80">
                <a:solidFill>
                  <a:srgbClr val="5C2E82"/>
                </a:solidFill>
              </a:rPr>
              <a:t>MAY </a:t>
            </a:r>
            <a:r>
              <a:rPr lang="en-US" spc="-135">
                <a:solidFill>
                  <a:srgbClr val="5C2E82"/>
                </a:solidFill>
              </a:rPr>
              <a:t>31,</a:t>
            </a:r>
            <a:r>
              <a:rPr lang="en-US" spc="-80">
                <a:solidFill>
                  <a:srgbClr val="5C2E82"/>
                </a:solidFill>
              </a:rPr>
              <a:t> </a:t>
            </a:r>
            <a:r>
              <a:rPr lang="en-US">
                <a:solidFill>
                  <a:srgbClr val="5C2E82"/>
                </a:solidFill>
              </a:rPr>
              <a:t>2018</a:t>
            </a:r>
            <a:endParaRPr dirty="0"/>
          </a:p>
        </p:txBody>
      </p:sp>
      <p:pic>
        <p:nvPicPr>
          <p:cNvPr id="23" name="Picture 22" descr="Different colors of legos">
            <a:extLst>
              <a:ext uri="{FF2B5EF4-FFF2-40B4-BE49-F238E27FC236}">
                <a16:creationId xmlns:a16="http://schemas.microsoft.com/office/drawing/2014/main" id="{D578B60F-2869-3344-B903-A65A853EA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636" y="2005166"/>
            <a:ext cx="1490849" cy="995186"/>
          </a:xfrm>
          <a:prstGeom prst="rect">
            <a:avLst/>
          </a:prstGeom>
        </p:spPr>
      </p:pic>
      <p:pic>
        <p:nvPicPr>
          <p:cNvPr id="33" name="Picture 32">
            <a:extLst>
              <a:ext uri="{FF2B5EF4-FFF2-40B4-BE49-F238E27FC236}">
                <a16:creationId xmlns:a16="http://schemas.microsoft.com/office/drawing/2014/main" id="{BE6E540D-2002-9041-A5B9-1E45178C6D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04386" y="1978372"/>
            <a:ext cx="1246895" cy="996553"/>
          </a:xfrm>
          <a:prstGeom prst="rect">
            <a:avLst/>
          </a:prstGeom>
        </p:spPr>
      </p:pic>
      <p:pic>
        <p:nvPicPr>
          <p:cNvPr id="36" name="Picture 35" descr="A picture containing text, indoor&#10;&#10;Description automatically generated">
            <a:extLst>
              <a:ext uri="{FF2B5EF4-FFF2-40B4-BE49-F238E27FC236}">
                <a16:creationId xmlns:a16="http://schemas.microsoft.com/office/drawing/2014/main" id="{D6546D91-1AC2-F841-B01E-A1439F831AA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40145" y="1968595"/>
            <a:ext cx="1494101" cy="996553"/>
          </a:xfrm>
          <a:prstGeom prst="rect">
            <a:avLst/>
          </a:prstGeom>
        </p:spPr>
      </p:pic>
      <p:sp>
        <p:nvSpPr>
          <p:cNvPr id="37" name="TextBox 36">
            <a:extLst>
              <a:ext uri="{FF2B5EF4-FFF2-40B4-BE49-F238E27FC236}">
                <a16:creationId xmlns:a16="http://schemas.microsoft.com/office/drawing/2014/main" id="{8C237421-5FF7-D140-BEFD-9CC22018BE07}"/>
              </a:ext>
            </a:extLst>
          </p:cNvPr>
          <p:cNvSpPr txBox="1"/>
          <p:nvPr/>
        </p:nvSpPr>
        <p:spPr>
          <a:xfrm>
            <a:off x="14281534" y="5070018"/>
            <a:ext cx="41901" cy="4572662"/>
          </a:xfrm>
          <a:prstGeom prst="rect">
            <a:avLst/>
          </a:prstGeom>
          <a:noFill/>
        </p:spPr>
        <p:txBody>
          <a:bodyPr wrap="square" rtlCol="0">
            <a:spAutoFit/>
          </a:bodyPr>
          <a:lstStyle/>
          <a:p>
            <a:r>
              <a:rPr lang="en-US" sz="633">
                <a:hlinkClick r:id="rId7" tooltip="http://www.flickr.com/photos/tribehut/8091234505/"/>
              </a:rPr>
              <a:t>This Photo</a:t>
            </a:r>
            <a:r>
              <a:rPr lang="en-US" sz="633"/>
              <a:t> by Unknown Author is licensed under </a:t>
            </a:r>
            <a:r>
              <a:rPr lang="en-US" sz="633">
                <a:hlinkClick r:id="rId8" tooltip="https://creativecommons.org/licenses/by-sa/3.0/"/>
              </a:rPr>
              <a:t>CC BY-SA</a:t>
            </a:r>
            <a:endParaRPr lang="en-US" sz="633"/>
          </a:p>
        </p:txBody>
      </p:sp>
      <p:pic>
        <p:nvPicPr>
          <p:cNvPr id="39" name="Picture 38" descr="A group of people sitting at a table&#10;&#10;Description automatically generated with low confidence">
            <a:extLst>
              <a:ext uri="{FF2B5EF4-FFF2-40B4-BE49-F238E27FC236}">
                <a16:creationId xmlns:a16="http://schemas.microsoft.com/office/drawing/2014/main" id="{DD052B2D-025D-3146-9B80-20F9D8C90D10}"/>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765078" y="1964711"/>
            <a:ext cx="1446609" cy="964406"/>
          </a:xfrm>
          <a:prstGeom prst="rect">
            <a:avLst/>
          </a:prstGeom>
        </p:spPr>
      </p:pic>
      <p:sp>
        <p:nvSpPr>
          <p:cNvPr id="40" name="TextBox 39">
            <a:extLst>
              <a:ext uri="{FF2B5EF4-FFF2-40B4-BE49-F238E27FC236}">
                <a16:creationId xmlns:a16="http://schemas.microsoft.com/office/drawing/2014/main" id="{42A5C935-64FA-174D-AE17-1F03E8D09AB7}"/>
              </a:ext>
            </a:extLst>
          </p:cNvPr>
          <p:cNvSpPr txBox="1"/>
          <p:nvPr/>
        </p:nvSpPr>
        <p:spPr>
          <a:xfrm>
            <a:off x="1716007" y="3093324"/>
            <a:ext cx="1654966" cy="173329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Virtual training</a:t>
            </a:r>
            <a:endParaRPr lang="en-US" sz="2800" dirty="0"/>
          </a:p>
          <a:p>
            <a:endParaRPr lang="en-US" sz="1266" dirty="0"/>
          </a:p>
          <a:p>
            <a:endParaRPr lang="en-US" sz="1266" dirty="0"/>
          </a:p>
          <a:p>
            <a:endParaRPr lang="en-US" sz="1266" dirty="0"/>
          </a:p>
          <a:p>
            <a:endParaRPr lang="en-US" sz="1266" dirty="0"/>
          </a:p>
        </p:txBody>
      </p:sp>
      <p:sp>
        <p:nvSpPr>
          <p:cNvPr id="41" name="TextBox 40">
            <a:extLst>
              <a:ext uri="{FF2B5EF4-FFF2-40B4-BE49-F238E27FC236}">
                <a16:creationId xmlns:a16="http://schemas.microsoft.com/office/drawing/2014/main" id="{3D69881E-3DB2-854F-BD10-13E862E7EB66}"/>
              </a:ext>
            </a:extLst>
          </p:cNvPr>
          <p:cNvSpPr txBox="1"/>
          <p:nvPr/>
        </p:nvSpPr>
        <p:spPr>
          <a:xfrm>
            <a:off x="6340145" y="3093324"/>
            <a:ext cx="1535502" cy="1928092"/>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Needed Skills</a:t>
            </a:r>
          </a:p>
          <a:p>
            <a:endParaRPr lang="en-US" sz="1266" dirty="0"/>
          </a:p>
          <a:p>
            <a:endParaRPr lang="en-US" sz="1266" dirty="0"/>
          </a:p>
          <a:p>
            <a:endParaRPr lang="en-US" sz="1266" dirty="0"/>
          </a:p>
          <a:p>
            <a:endParaRPr lang="en-US" sz="1266" dirty="0"/>
          </a:p>
          <a:p>
            <a:endParaRPr lang="en-US" sz="1266" dirty="0"/>
          </a:p>
        </p:txBody>
      </p:sp>
      <p:sp>
        <p:nvSpPr>
          <p:cNvPr id="42" name="TextBox 41">
            <a:extLst>
              <a:ext uri="{FF2B5EF4-FFF2-40B4-BE49-F238E27FC236}">
                <a16:creationId xmlns:a16="http://schemas.microsoft.com/office/drawing/2014/main" id="{F14A4221-3C38-D247-BFF2-6776AB2032C5}"/>
              </a:ext>
            </a:extLst>
          </p:cNvPr>
          <p:cNvSpPr txBox="1"/>
          <p:nvPr/>
        </p:nvSpPr>
        <p:spPr>
          <a:xfrm>
            <a:off x="4029229" y="3093325"/>
            <a:ext cx="2107819" cy="151329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Time</a:t>
            </a:r>
          </a:p>
          <a:p>
            <a:endParaRPr lang="en-US" sz="1266" dirty="0"/>
          </a:p>
          <a:p>
            <a:endParaRPr lang="en-US" sz="1266" dirty="0"/>
          </a:p>
          <a:p>
            <a:endParaRPr lang="en-US" sz="1266" dirty="0"/>
          </a:p>
          <a:p>
            <a:endParaRPr lang="en-US" sz="1266" dirty="0"/>
          </a:p>
          <a:p>
            <a:endParaRPr lang="en-US" sz="1266" dirty="0"/>
          </a:p>
        </p:txBody>
      </p:sp>
      <p:sp>
        <p:nvSpPr>
          <p:cNvPr id="43" name="TextBox 42">
            <a:extLst>
              <a:ext uri="{FF2B5EF4-FFF2-40B4-BE49-F238E27FC236}">
                <a16:creationId xmlns:a16="http://schemas.microsoft.com/office/drawing/2014/main" id="{ED6731C5-2139-1240-A030-2105A861E6FF}"/>
              </a:ext>
            </a:extLst>
          </p:cNvPr>
          <p:cNvSpPr txBox="1"/>
          <p:nvPr/>
        </p:nvSpPr>
        <p:spPr>
          <a:xfrm>
            <a:off x="8468139" y="3012404"/>
            <a:ext cx="2000121" cy="173329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Supportive Workshops</a:t>
            </a:r>
            <a:endParaRPr lang="en-US" sz="2800" dirty="0"/>
          </a:p>
          <a:p>
            <a:endParaRPr lang="en-US" sz="1266" dirty="0"/>
          </a:p>
          <a:p>
            <a:endParaRPr lang="en-US" sz="1266" dirty="0"/>
          </a:p>
          <a:p>
            <a:endParaRPr lang="en-US" sz="1266" dirty="0"/>
          </a:p>
          <a:p>
            <a:endParaRPr lang="en-US" sz="1266" dirty="0"/>
          </a:p>
        </p:txBody>
      </p:sp>
    </p:spTree>
    <p:extLst>
      <p:ext uri="{BB962C8B-B14F-4D97-AF65-F5344CB8AC3E}">
        <p14:creationId xmlns:p14="http://schemas.microsoft.com/office/powerpoint/2010/main" val="16601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1,206 Questions Stock Photos, Pictures &amp; Royalty-Free Images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t="19373" b="18492"/>
          <a:stretch/>
        </p:blipFill>
        <p:spPr bwMode="auto">
          <a:xfrm>
            <a:off x="0" y="1819746"/>
            <a:ext cx="12192000" cy="5050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5400"/>
              <a:t>Questions? </a:t>
            </a:r>
            <a:endParaRPr lang="en-US"/>
          </a:p>
        </p:txBody>
      </p:sp>
    </p:spTree>
    <p:custDataLst>
      <p:tags r:id="rId1"/>
    </p:custDataLst>
    <p:extLst>
      <p:ext uri="{BB962C8B-B14F-4D97-AF65-F5344CB8AC3E}">
        <p14:creationId xmlns:p14="http://schemas.microsoft.com/office/powerpoint/2010/main" val="146911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Contact us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26</a:t>
            </a:fld>
            <a:endParaRPr lang="en-US"/>
          </a:p>
        </p:txBody>
      </p:sp>
      <p:pic>
        <p:nvPicPr>
          <p:cNvPr id="9" name="Picture 8">
            <a:extLst>
              <a:ext uri="{FF2B5EF4-FFF2-40B4-BE49-F238E27FC236}">
                <a16:creationId xmlns:a16="http://schemas.microsoft.com/office/drawing/2014/main" id="{7E45BB42-6F40-4128-BF32-B51B1CE2B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66600" y="2355049"/>
            <a:ext cx="2033838" cy="2024192"/>
          </a:xfrm>
          <a:prstGeom prst="rect">
            <a:avLst/>
          </a:prstGeom>
          <a:ln w="12700">
            <a:solidFill>
              <a:srgbClr val="4472C4"/>
            </a:solidFill>
          </a:ln>
        </p:spPr>
      </p:pic>
      <p:sp>
        <p:nvSpPr>
          <p:cNvPr id="13" name="Content Placeholder 2">
            <a:extLst>
              <a:ext uri="{FF2B5EF4-FFF2-40B4-BE49-F238E27FC236}">
                <a16:creationId xmlns:a16="http://schemas.microsoft.com/office/drawing/2014/main" id="{E6F4048D-E262-42DE-AF5C-430CBE7E68BF}"/>
              </a:ext>
            </a:extLst>
          </p:cNvPr>
          <p:cNvSpPr txBox="1">
            <a:spLocks noGrp="1"/>
          </p:cNvSpPr>
          <p:nvPr>
            <p:ph sz="half" idx="1"/>
          </p:nvPr>
        </p:nvSpPr>
        <p:spPr>
          <a:xfrm>
            <a:off x="1799162" y="4084596"/>
            <a:ext cx="2682215" cy="2879725"/>
          </a:xfrm>
          <a:prstGeom prst="rect">
            <a:avLst/>
          </a:prstGeom>
        </p:spPr>
        <p:txBody>
          <a:bodyPr vert="horz" lIns="91440" tIns="45720" rIns="91440" bIns="45720" rtlCol="0" anchor="ctr">
            <a:normAutofit/>
          </a:bodyPr>
          <a:lstStyle>
            <a:lvl1pPr marL="0" indent="0" algn="r" defTabSz="914400" rtl="0" eaLnBrk="1" latinLnBrk="0" hangingPunct="1">
              <a:lnSpc>
                <a:spcPct val="100000"/>
              </a:lnSpc>
              <a:spcBef>
                <a:spcPts val="0"/>
              </a:spcBef>
              <a:spcAft>
                <a:spcPts val="200"/>
              </a:spcAft>
              <a:buClr>
                <a:schemeClr val="accent2"/>
              </a:buClr>
              <a:buSzPct val="100000"/>
              <a:buFont typeface="Wingdings" panose="05000000000000000000" pitchFamily="2" charset="2"/>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Tw Cen MT"/>
                <a:ea typeface="+mn-ea"/>
                <a:cs typeface="+mn-cs"/>
              </a:rPr>
              <a:t>Robin Donovan</a:t>
            </a:r>
          </a:p>
          <a:p>
            <a:pPr algn="l">
              <a:buClr>
                <a:srgbClr val="002060"/>
              </a:buClr>
              <a:defRPr/>
            </a:pPr>
            <a:r>
              <a:rPr kumimoji="0" lang="en-US" sz="1600" b="0" i="0" u="none" strike="noStrike" kern="1200" cap="none" spc="0" normalizeH="0" baseline="0" noProof="0">
                <a:ln>
                  <a:noFill/>
                </a:ln>
                <a:solidFill>
                  <a:schemeClr val="tx1"/>
                </a:solidFill>
                <a:effectLst/>
                <a:uLnTx/>
                <a:uFillTx/>
                <a:latin typeface="Tw Cen MT"/>
                <a:ea typeface="+mn-ea"/>
                <a:cs typeface="+mn-cs"/>
              </a:rPr>
              <a:t>Program Manager </a:t>
            </a:r>
            <a:endParaRPr lang="en-US" sz="1600">
              <a:solidFill>
                <a:schemeClr val="tx1"/>
              </a:solidFill>
              <a:latin typeface="Tw Cen MT"/>
            </a:endParaRPr>
          </a:p>
          <a:p>
            <a:pPr marL="0" marR="0" lvl="0" indent="0" algn="l" defTabSz="914400">
              <a:lnSpc>
                <a:spcPct val="100000"/>
              </a:lnSpc>
              <a:spcBef>
                <a:spcPts val="0"/>
              </a:spcBef>
              <a:spcAft>
                <a:spcPts val="200"/>
              </a:spcAft>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Workforce Development</a:t>
            </a:r>
            <a:endParaRPr lang="en-US">
              <a:solidFill>
                <a:schemeClr val="tx1"/>
              </a:solidFill>
            </a:endParaRP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Idaho Primary Care Association</a:t>
            </a: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rdonovan@idahopca.org</a:t>
            </a: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Tw Cen MT"/>
              <a:ea typeface="+mn-ea"/>
              <a:cs typeface="+mn-cs"/>
            </a:endParaRPr>
          </a:p>
        </p:txBody>
      </p:sp>
      <p:sp>
        <p:nvSpPr>
          <p:cNvPr id="14" name="Content Placeholder 13">
            <a:extLst>
              <a:ext uri="{FF2B5EF4-FFF2-40B4-BE49-F238E27FC236}">
                <a16:creationId xmlns:a16="http://schemas.microsoft.com/office/drawing/2014/main" id="{2970D37D-334B-403E-85E7-EC62CA198E1E}"/>
              </a:ext>
            </a:extLst>
          </p:cNvPr>
          <p:cNvSpPr txBox="1">
            <a:spLocks noGrp="1"/>
          </p:cNvSpPr>
          <p:nvPr>
            <p:ph sz="half" idx="2"/>
          </p:nvPr>
        </p:nvSpPr>
        <p:spPr>
          <a:xfrm>
            <a:off x="4958349" y="4546000"/>
            <a:ext cx="2728495" cy="1672253"/>
          </a:xfrm>
          <a:prstGeom prst="rect">
            <a:avLst/>
          </a:prstGeom>
          <a:noFill/>
        </p:spPr>
        <p:txBody>
          <a:bodyPr vert="horz" wrap="square" lIns="45720" tIns="45720" rIns="45720" bIns="45720" rtlCol="0" anchor="t">
            <a:spAutoFit/>
          </a:bodyPr>
          <a:lstStyle/>
          <a:p>
            <a:pPr marL="0" indent="0">
              <a:lnSpc>
                <a:spcPct val="100000"/>
              </a:lnSpc>
              <a:spcBef>
                <a:spcPts val="0"/>
              </a:spcBef>
              <a:buClr>
                <a:srgbClr val="002060"/>
              </a:buClr>
              <a:buNone/>
              <a:defRPr/>
            </a:pPr>
            <a:r>
              <a:rPr lang="en-US" sz="1600" b="1">
                <a:latin typeface="Tw Cen MT"/>
              </a:rPr>
              <a:t>Madeline Boehm</a:t>
            </a:r>
            <a:endParaRPr kumimoji="0" lang="en-US" sz="1600" b="1" i="0" u="none" strike="noStrike" kern="1200" cap="none" spc="0" normalizeH="0" baseline="0" noProof="0">
              <a:ln>
                <a:noFill/>
              </a:ln>
              <a:effectLst/>
              <a:uLnTx/>
              <a:uFillTx/>
              <a:latin typeface="Tw Cen MT"/>
              <a:ea typeface="+mn-ea"/>
              <a:cs typeface="+mn-cs"/>
            </a:endParaRPr>
          </a:p>
          <a:p>
            <a:pPr marL="0" indent="0">
              <a:lnSpc>
                <a:spcPct val="100000"/>
              </a:lnSpc>
              <a:spcBef>
                <a:spcPts val="0"/>
              </a:spcBef>
              <a:buClr>
                <a:srgbClr val="002060"/>
              </a:buClr>
              <a:buNone/>
              <a:defRPr/>
            </a:pPr>
            <a:r>
              <a:rPr lang="en-US" sz="1600">
                <a:latin typeface="Tw Cen MT"/>
              </a:rPr>
              <a:t>Program Manager</a:t>
            </a:r>
          </a:p>
          <a:p>
            <a:pPr marL="0" indent="0">
              <a:lnSpc>
                <a:spcPct val="100000"/>
              </a:lnSpc>
              <a:spcBef>
                <a:spcPts val="0"/>
              </a:spcBef>
              <a:buNone/>
              <a:defRPr/>
            </a:pPr>
            <a:r>
              <a:rPr lang="en-US" sz="1600">
                <a:latin typeface="Tw Cen MT"/>
              </a:rPr>
              <a:t>Healthcare Career Advancement Program</a:t>
            </a:r>
          </a:p>
          <a:p>
            <a:pPr marL="0" indent="0">
              <a:lnSpc>
                <a:spcPct val="100000"/>
              </a:lnSpc>
              <a:spcBef>
                <a:spcPts val="0"/>
              </a:spcBef>
              <a:buNone/>
              <a:defRPr/>
            </a:pPr>
            <a:r>
              <a:rPr lang="en-US" sz="1600">
                <a:latin typeface="Tw Cen MT"/>
                <a:hlinkClick r:id="rId4"/>
              </a:rPr>
              <a:t>Madeline.boehm@hcapinc.org</a:t>
            </a:r>
            <a:endParaRPr lang="en-US" sz="1600">
              <a:latin typeface="Tw Cen MT"/>
            </a:endParaRPr>
          </a:p>
          <a:p>
            <a:pPr marL="0" indent="0">
              <a:lnSpc>
                <a:spcPct val="100000"/>
              </a:lnSpc>
              <a:spcBef>
                <a:spcPts val="0"/>
              </a:spcBef>
              <a:buNone/>
              <a:defRPr/>
            </a:pPr>
            <a:endParaRPr lang="en-US" sz="1600">
              <a:latin typeface="Tw Cen MT"/>
            </a:endParaRPr>
          </a:p>
        </p:txBody>
      </p:sp>
      <p:pic>
        <p:nvPicPr>
          <p:cNvPr id="2" name="Picture 2" descr="A picture containing outdoor, person&#10;&#10;Description automatically generated">
            <a:extLst>
              <a:ext uri="{FF2B5EF4-FFF2-40B4-BE49-F238E27FC236}">
                <a16:creationId xmlns:a16="http://schemas.microsoft.com/office/drawing/2014/main" id="{5AD22510-9C13-910E-C3D6-17123A845C2E}"/>
              </a:ext>
            </a:extLst>
          </p:cNvPr>
          <p:cNvPicPr>
            <a:picLocks noChangeAspect="1"/>
          </p:cNvPicPr>
          <p:nvPr/>
        </p:nvPicPr>
        <p:blipFill>
          <a:blip r:embed="rId5"/>
          <a:stretch>
            <a:fillRect/>
          </a:stretch>
        </p:blipFill>
        <p:spPr>
          <a:xfrm>
            <a:off x="5011311" y="2020907"/>
            <a:ext cx="1520391" cy="2465247"/>
          </a:xfrm>
          <a:prstGeom prst="rect">
            <a:avLst/>
          </a:prstGeom>
          <a:ln>
            <a:solidFill>
              <a:srgbClr val="4472C4"/>
            </a:solidFill>
          </a:ln>
        </p:spPr>
      </p:pic>
      <p:sp>
        <p:nvSpPr>
          <p:cNvPr id="7" name="TextBox 6">
            <a:extLst>
              <a:ext uri="{FF2B5EF4-FFF2-40B4-BE49-F238E27FC236}">
                <a16:creationId xmlns:a16="http://schemas.microsoft.com/office/drawing/2014/main" id="{53EC037F-07B9-C6B2-EC66-7C55DE6388A4}"/>
              </a:ext>
            </a:extLst>
          </p:cNvPr>
          <p:cNvSpPr txBox="1"/>
          <p:nvPr/>
        </p:nvSpPr>
        <p:spPr>
          <a:xfrm>
            <a:off x="7886820" y="4545274"/>
            <a:ext cx="25568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Christina Feliciano</a:t>
            </a:r>
          </a:p>
          <a:p>
            <a:r>
              <a:rPr lang="en-US" sz="1600" dirty="0"/>
              <a:t>Program Manager</a:t>
            </a:r>
          </a:p>
          <a:p>
            <a:r>
              <a:rPr lang="en-US" sz="1600" dirty="0"/>
              <a:t>North Idaho Business Development</a:t>
            </a:r>
          </a:p>
          <a:p>
            <a:r>
              <a:rPr lang="en-US" sz="1600" dirty="0"/>
              <a:t>Idaho business for Education</a:t>
            </a:r>
          </a:p>
          <a:p>
            <a:r>
              <a:rPr lang="en-US" sz="1600" dirty="0"/>
              <a:t>Cfeliciano@idahobe.org</a:t>
            </a:r>
          </a:p>
          <a:p>
            <a:endParaRPr lang="en-US" sz="1600" dirty="0"/>
          </a:p>
        </p:txBody>
      </p:sp>
      <p:pic>
        <p:nvPicPr>
          <p:cNvPr id="3" name="Picture 3" descr="A picture containing person, tree, outdoor&#10;&#10;Description automatically generated">
            <a:extLst>
              <a:ext uri="{FF2B5EF4-FFF2-40B4-BE49-F238E27FC236}">
                <a16:creationId xmlns:a16="http://schemas.microsoft.com/office/drawing/2014/main" id="{A6CADDAF-E6F0-A5FE-EB9C-3B794A778452}"/>
              </a:ext>
            </a:extLst>
          </p:cNvPr>
          <p:cNvPicPr>
            <a:picLocks noChangeAspect="1"/>
          </p:cNvPicPr>
          <p:nvPr/>
        </p:nvPicPr>
        <p:blipFill>
          <a:blip r:embed="rId6"/>
          <a:stretch>
            <a:fillRect/>
          </a:stretch>
        </p:blipFill>
        <p:spPr>
          <a:xfrm>
            <a:off x="7955665" y="2056435"/>
            <a:ext cx="1672543" cy="2455762"/>
          </a:xfrm>
          <a:prstGeom prst="rect">
            <a:avLst/>
          </a:prstGeom>
          <a:ln>
            <a:solidFill>
              <a:schemeClr val="accent2">
                <a:lumMod val="50000"/>
                <a:lumOff val="50000"/>
              </a:schemeClr>
            </a:solidFill>
          </a:ln>
        </p:spPr>
      </p:pic>
    </p:spTree>
    <p:extLst>
      <p:ext uri="{BB962C8B-B14F-4D97-AF65-F5344CB8AC3E}">
        <p14:creationId xmlns:p14="http://schemas.microsoft.com/office/powerpoint/2010/main" val="416664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38200" y="1845425"/>
            <a:ext cx="1936865" cy="798022"/>
          </a:xfrm>
          <a:prstGeom prst="roundRect">
            <a:avLst/>
          </a:prstGeom>
          <a:solidFill>
            <a:srgbClr val="01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panose="020B0604020202020204" pitchFamily="34" charset="0"/>
              </a:rPr>
              <a:t>We are Recording</a:t>
            </a:r>
          </a:p>
        </p:txBody>
      </p:sp>
      <p:sp>
        <p:nvSpPr>
          <p:cNvPr id="10" name="Rounded Rectangle 9"/>
          <p:cNvSpPr/>
          <p:nvPr/>
        </p:nvSpPr>
        <p:spPr>
          <a:xfrm>
            <a:off x="4970319" y="1845425"/>
            <a:ext cx="1936865" cy="798022"/>
          </a:xfrm>
          <a:prstGeom prst="roundRect">
            <a:avLst/>
          </a:prstGeom>
          <a:solidFill>
            <a:srgbClr val="01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panose="020B0604020202020204" pitchFamily="34" charset="0"/>
              </a:rPr>
              <a:t>Asking Questions</a:t>
            </a:r>
          </a:p>
        </p:txBody>
      </p:sp>
      <p:sp>
        <p:nvSpPr>
          <p:cNvPr id="11" name="Rounded Rectangle 10"/>
          <p:cNvSpPr/>
          <p:nvPr/>
        </p:nvSpPr>
        <p:spPr>
          <a:xfrm>
            <a:off x="7029798" y="1845425"/>
            <a:ext cx="1936865" cy="798022"/>
          </a:xfrm>
          <a:prstGeom prst="roundRect">
            <a:avLst/>
          </a:prstGeom>
          <a:solidFill>
            <a:srgbClr val="01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panose="020B0604020202020204" pitchFamily="34" charset="0"/>
              </a:rPr>
              <a:t>Evaluations &amp; 3-Month Follow-up</a:t>
            </a:r>
          </a:p>
        </p:txBody>
      </p:sp>
      <p:sp>
        <p:nvSpPr>
          <p:cNvPr id="12" name="TextBox 11"/>
          <p:cNvSpPr txBox="1"/>
          <p:nvPr/>
        </p:nvSpPr>
        <p:spPr>
          <a:xfrm>
            <a:off x="793882" y="2986991"/>
            <a:ext cx="4042902" cy="1200329"/>
          </a:xfrm>
          <a:prstGeom prst="rect">
            <a:avLst/>
          </a:prstGeom>
          <a:noFill/>
        </p:spPr>
        <p:txBody>
          <a:bodyPr wrap="none" rtlCol="0">
            <a:spAutoFit/>
          </a:bodyPr>
          <a:lstStyle/>
          <a:p>
            <a:pPr marL="285750" indent="-285750">
              <a:buClr>
                <a:srgbClr val="0070C0"/>
              </a:buClr>
              <a:buFont typeface="Wingdings" panose="05000000000000000000" pitchFamily="2" charset="2"/>
              <a:buChar char="§"/>
            </a:pPr>
            <a:r>
              <a:rPr lang="en-US" dirty="0">
                <a:cs typeface="Arial" panose="020B0604020202020204" pitchFamily="34" charset="0"/>
              </a:rPr>
              <a:t>Questions?</a:t>
            </a:r>
          </a:p>
          <a:p>
            <a:pPr marL="742950" lvl="1" indent="-285750">
              <a:buClr>
                <a:srgbClr val="0070C0"/>
              </a:buClr>
              <a:buFont typeface="Wingdings" panose="05000000000000000000" pitchFamily="2" charset="2"/>
              <a:buChar char="§"/>
            </a:pPr>
            <a:r>
              <a:rPr lang="en-US" dirty="0">
                <a:cs typeface="Arial" panose="020B0604020202020204" pitchFamily="34" charset="0"/>
              </a:rPr>
              <a:t>Use the chat function for questions</a:t>
            </a:r>
          </a:p>
          <a:p>
            <a:pPr marL="742950" lvl="1" indent="-285750">
              <a:buClr>
                <a:srgbClr val="0070C0"/>
              </a:buClr>
              <a:buFont typeface="Wingdings" panose="05000000000000000000" pitchFamily="2" charset="2"/>
              <a:buChar char="§"/>
            </a:pPr>
            <a:r>
              <a:rPr lang="en-US" dirty="0">
                <a:cs typeface="Arial" panose="020B0604020202020204" pitchFamily="34" charset="0"/>
              </a:rPr>
              <a:t>Email:</a:t>
            </a:r>
          </a:p>
          <a:p>
            <a:endParaRPr lang="en-US" dirty="0"/>
          </a:p>
        </p:txBody>
      </p:sp>
      <p:pic>
        <p:nvPicPr>
          <p:cNvPr id="13" name="Picture 12"/>
          <p:cNvPicPr>
            <a:picLocks noChangeAspect="1"/>
          </p:cNvPicPr>
          <p:nvPr/>
        </p:nvPicPr>
        <p:blipFill>
          <a:blip r:embed="rId2"/>
          <a:stretch>
            <a:fillRect/>
          </a:stretch>
        </p:blipFill>
        <p:spPr>
          <a:xfrm>
            <a:off x="1874154" y="5208293"/>
            <a:ext cx="8443692" cy="475529"/>
          </a:xfrm>
          <a:prstGeom prst="rect">
            <a:avLst/>
          </a:prstGeom>
        </p:spPr>
      </p:pic>
      <p:cxnSp>
        <p:nvCxnSpPr>
          <p:cNvPr id="15" name="Straight Arrow Connector 14"/>
          <p:cNvCxnSpPr/>
          <p:nvPr/>
        </p:nvCxnSpPr>
        <p:spPr>
          <a:xfrm flipH="1">
            <a:off x="8271163" y="4716985"/>
            <a:ext cx="95545" cy="419117"/>
          </a:xfrm>
          <a:prstGeom prst="straightConnector1">
            <a:avLst/>
          </a:prstGeom>
          <a:ln w="38100">
            <a:solidFill>
              <a:srgbClr val="01366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148973" y="4096114"/>
            <a:ext cx="3259255" cy="584775"/>
          </a:xfrm>
          <a:prstGeom prst="rect">
            <a:avLst/>
          </a:prstGeom>
          <a:noFill/>
          <a:ln w="28575">
            <a:solidFill>
              <a:srgbClr val="013668"/>
            </a:solidFill>
          </a:ln>
        </p:spPr>
        <p:txBody>
          <a:bodyPr wrap="square" rtlCol="0">
            <a:spAutoFit/>
          </a:bodyPr>
          <a:lstStyle/>
          <a:p>
            <a:r>
              <a:rPr lang="en-US" sz="1600" dirty="0">
                <a:cs typeface="Arial" panose="020B0604020202020204" pitchFamily="34" charset="0"/>
              </a:rPr>
              <a:t>Select “Everyone” before sending your chat to the group.</a:t>
            </a:r>
          </a:p>
        </p:txBody>
      </p:sp>
      <p:sp>
        <p:nvSpPr>
          <p:cNvPr id="18" name="Rounded Rectangle 17"/>
          <p:cNvSpPr/>
          <p:nvPr/>
        </p:nvSpPr>
        <p:spPr>
          <a:xfrm>
            <a:off x="2910840" y="1845425"/>
            <a:ext cx="1936865" cy="798022"/>
          </a:xfrm>
          <a:prstGeom prst="roundRect">
            <a:avLst/>
          </a:prstGeom>
          <a:solidFill>
            <a:srgbClr val="01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panose="020B0604020202020204" pitchFamily="34" charset="0"/>
              </a:rPr>
              <a:t>Mute/Unmute Mics</a:t>
            </a:r>
          </a:p>
        </p:txBody>
      </p:sp>
      <p:sp>
        <p:nvSpPr>
          <p:cNvPr id="19" name="TextBox 18"/>
          <p:cNvSpPr txBox="1"/>
          <p:nvPr/>
        </p:nvSpPr>
        <p:spPr>
          <a:xfrm>
            <a:off x="2326178" y="4132210"/>
            <a:ext cx="3125838" cy="584775"/>
          </a:xfrm>
          <a:prstGeom prst="rect">
            <a:avLst/>
          </a:prstGeom>
          <a:noFill/>
          <a:ln w="28575">
            <a:solidFill>
              <a:srgbClr val="013668"/>
            </a:solidFill>
          </a:ln>
        </p:spPr>
        <p:txBody>
          <a:bodyPr wrap="square" rtlCol="0">
            <a:spAutoFit/>
          </a:bodyPr>
          <a:lstStyle/>
          <a:p>
            <a:r>
              <a:rPr lang="en-US" sz="1600" dirty="0">
                <a:cs typeface="Arial" panose="020B0604020202020204" pitchFamily="34" charset="0"/>
              </a:rPr>
              <a:t>Please mute your microphone to avoid background noise.</a:t>
            </a:r>
          </a:p>
        </p:txBody>
      </p:sp>
      <p:cxnSp>
        <p:nvCxnSpPr>
          <p:cNvPr id="20" name="Straight Arrow Connector 19"/>
          <p:cNvCxnSpPr/>
          <p:nvPr/>
        </p:nvCxnSpPr>
        <p:spPr>
          <a:xfrm flipH="1">
            <a:off x="2168236" y="4761696"/>
            <a:ext cx="157942" cy="412340"/>
          </a:xfrm>
          <a:prstGeom prst="straightConnector1">
            <a:avLst/>
          </a:prstGeom>
          <a:ln w="38100">
            <a:solidFill>
              <a:srgbClr val="013668"/>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Webinar Housekeeping</a:t>
            </a:r>
          </a:p>
        </p:txBody>
      </p:sp>
    </p:spTree>
    <p:extLst>
      <p:ext uri="{BB962C8B-B14F-4D97-AF65-F5344CB8AC3E}">
        <p14:creationId xmlns:p14="http://schemas.microsoft.com/office/powerpoint/2010/main" val="394086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5F68-88C2-B934-8A26-661B43980887}"/>
              </a:ext>
            </a:extLst>
          </p:cNvPr>
          <p:cNvSpPr>
            <a:spLocks noGrp="1"/>
          </p:cNvSpPr>
          <p:nvPr>
            <p:ph type="title"/>
          </p:nvPr>
        </p:nvSpPr>
        <p:spPr>
          <a:xfrm>
            <a:off x="1024128" y="585216"/>
            <a:ext cx="4732244" cy="1499616"/>
          </a:xfrm>
        </p:spPr>
        <p:txBody>
          <a:bodyPr>
            <a:normAutofit/>
          </a:bodyPr>
          <a:lstStyle/>
          <a:p>
            <a:r>
              <a:rPr lang="en-US" sz="4800"/>
              <a:t>Funding opportunities </a:t>
            </a:r>
          </a:p>
        </p:txBody>
      </p:sp>
      <p:sp>
        <p:nvSpPr>
          <p:cNvPr id="3" name="Content Placeholder 2">
            <a:extLst>
              <a:ext uri="{FF2B5EF4-FFF2-40B4-BE49-F238E27FC236}">
                <a16:creationId xmlns:a16="http://schemas.microsoft.com/office/drawing/2014/main" id="{2FB68A1F-6F38-F738-D7B0-778B68180694}"/>
              </a:ext>
            </a:extLst>
          </p:cNvPr>
          <p:cNvSpPr>
            <a:spLocks noGrp="1"/>
          </p:cNvSpPr>
          <p:nvPr>
            <p:ph idx="1"/>
          </p:nvPr>
        </p:nvSpPr>
        <p:spPr>
          <a:xfrm>
            <a:off x="1083316" y="2361481"/>
            <a:ext cx="4656236" cy="4023360"/>
          </a:xfrm>
        </p:spPr>
        <p:txBody>
          <a:bodyPr vert="horz" lIns="45720" tIns="45720" rIns="45720" bIns="45720" rtlCol="0" anchor="t">
            <a:normAutofit/>
          </a:bodyPr>
          <a:lstStyle/>
          <a:p>
            <a:pPr marL="233045" indent="-233045"/>
            <a:endParaRPr lang="en-US" sz="4800" dirty="0"/>
          </a:p>
          <a:p>
            <a:pPr marL="233045" indent="-233045"/>
            <a:r>
              <a:rPr lang="en-US" sz="4800" dirty="0"/>
              <a:t>For employers</a:t>
            </a:r>
          </a:p>
          <a:p>
            <a:pPr marL="233045" indent="-233045"/>
            <a:r>
              <a:rPr lang="en-US" sz="4800" dirty="0"/>
              <a:t>For apprentices</a:t>
            </a:r>
          </a:p>
          <a:p>
            <a:pPr marL="233045" indent="-233045"/>
            <a:endParaRPr lang="en-US" sz="2000"/>
          </a:p>
          <a:p>
            <a:pPr marL="233045" indent="-233045"/>
            <a:endParaRPr lang="en-US" sz="2000"/>
          </a:p>
          <a:p>
            <a:pPr marL="233045" indent="-233045"/>
            <a:endParaRPr lang="en-US" sz="2000"/>
          </a:p>
          <a:p>
            <a:pPr marL="0" indent="0">
              <a:buNone/>
            </a:pPr>
            <a:endParaRPr lang="en-US" sz="2000"/>
          </a:p>
        </p:txBody>
      </p:sp>
      <p:sp>
        <p:nvSpPr>
          <p:cNvPr id="41" name="Rectangle 40">
            <a:extLst>
              <a:ext uri="{FF2B5EF4-FFF2-40B4-BE49-F238E27FC236}">
                <a16:creationId xmlns:a16="http://schemas.microsoft.com/office/drawing/2014/main" id="{851B3DF1-4CE5-467E-B70A-27ECFD9FC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87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FC5EAB8-A1A2-489F-AA73-FAEB5F810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10" y="321731"/>
            <a:ext cx="3278619"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Logo&#10;&#10;Description automatically generated">
            <a:extLst>
              <a:ext uri="{FF2B5EF4-FFF2-40B4-BE49-F238E27FC236}">
                <a16:creationId xmlns:a16="http://schemas.microsoft.com/office/drawing/2014/main" id="{B36B2C46-B60D-2AA1-A094-F2DC226A9039}"/>
              </a:ext>
            </a:extLst>
          </p:cNvPr>
          <p:cNvPicPr>
            <a:picLocks noChangeAspect="1"/>
          </p:cNvPicPr>
          <p:nvPr/>
        </p:nvPicPr>
        <p:blipFill>
          <a:blip r:embed="rId3"/>
          <a:stretch>
            <a:fillRect/>
          </a:stretch>
        </p:blipFill>
        <p:spPr>
          <a:xfrm>
            <a:off x="6569894" y="1259766"/>
            <a:ext cx="2958039" cy="1786164"/>
          </a:xfrm>
          <a:prstGeom prst="rect">
            <a:avLst/>
          </a:prstGeom>
        </p:spPr>
      </p:pic>
      <p:sp>
        <p:nvSpPr>
          <p:cNvPr id="45" name="Rectangle 44">
            <a:extLst>
              <a:ext uri="{FF2B5EF4-FFF2-40B4-BE49-F238E27FC236}">
                <a16:creationId xmlns:a16="http://schemas.microsoft.com/office/drawing/2014/main" id="{281AD4E8-D34C-4207-9B4A-2A16545EE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513" y="311970"/>
            <a:ext cx="2028821" cy="1180366"/>
          </a:xfrm>
          <a:prstGeom prst="rect">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6C8F4F2-77A4-4BFD-8619-90C54AB45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72" y="1665817"/>
            <a:ext cx="2014462" cy="2318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picture containing text&#10;&#10;Description automatically generated">
            <a:extLst>
              <a:ext uri="{FF2B5EF4-FFF2-40B4-BE49-F238E27FC236}">
                <a16:creationId xmlns:a16="http://schemas.microsoft.com/office/drawing/2014/main" id="{32B420D9-6A3E-123A-2C0F-95C5672337F4}"/>
              </a:ext>
            </a:extLst>
          </p:cNvPr>
          <p:cNvPicPr>
            <a:picLocks noChangeAspect="1"/>
          </p:cNvPicPr>
          <p:nvPr/>
        </p:nvPicPr>
        <p:blipFill>
          <a:blip r:embed="rId4"/>
          <a:stretch>
            <a:fillRect/>
          </a:stretch>
        </p:blipFill>
        <p:spPr>
          <a:xfrm>
            <a:off x="10005364" y="1958570"/>
            <a:ext cx="1708795" cy="1708795"/>
          </a:xfrm>
          <a:prstGeom prst="rect">
            <a:avLst/>
          </a:prstGeom>
        </p:spPr>
      </p:pic>
      <p:sp>
        <p:nvSpPr>
          <p:cNvPr id="49" name="Rectangle 48">
            <a:extLst>
              <a:ext uri="{FF2B5EF4-FFF2-40B4-BE49-F238E27FC236}">
                <a16:creationId xmlns:a16="http://schemas.microsoft.com/office/drawing/2014/main" id="{C821B03A-4B30-4E60-9F94-C48714CFD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2442" cy="23122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application&#10;&#10;Description automatically generated">
            <a:extLst>
              <a:ext uri="{FF2B5EF4-FFF2-40B4-BE49-F238E27FC236}">
                <a16:creationId xmlns:a16="http://schemas.microsoft.com/office/drawing/2014/main" id="{C8E6F3FF-73BA-AD00-92CF-C9A5BD5D750E}"/>
              </a:ext>
            </a:extLst>
          </p:cNvPr>
          <p:cNvPicPr>
            <a:picLocks noChangeAspect="1"/>
          </p:cNvPicPr>
          <p:nvPr/>
        </p:nvPicPr>
        <p:blipFill>
          <a:blip r:embed="rId5"/>
          <a:stretch>
            <a:fillRect/>
          </a:stretch>
        </p:blipFill>
        <p:spPr>
          <a:xfrm>
            <a:off x="6569894" y="4970855"/>
            <a:ext cx="1789339" cy="685468"/>
          </a:xfrm>
          <a:prstGeom prst="rect">
            <a:avLst/>
          </a:prstGeom>
        </p:spPr>
      </p:pic>
      <p:sp>
        <p:nvSpPr>
          <p:cNvPr id="51" name="Rectangle 50">
            <a:extLst>
              <a:ext uri="{FF2B5EF4-FFF2-40B4-BE49-F238E27FC236}">
                <a16:creationId xmlns:a16="http://schemas.microsoft.com/office/drawing/2014/main" id="{25E0DC26-3B2F-4043-8442-B41AC745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1CBEA3CD-9775-B333-6055-C85C1504A484}"/>
              </a:ext>
            </a:extLst>
          </p:cNvPr>
          <p:cNvPicPr>
            <a:picLocks noChangeAspect="1"/>
          </p:cNvPicPr>
          <p:nvPr/>
        </p:nvPicPr>
        <p:blipFill>
          <a:blip r:embed="rId6"/>
          <a:stretch>
            <a:fillRect/>
          </a:stretch>
        </p:blipFill>
        <p:spPr>
          <a:xfrm>
            <a:off x="8833799" y="4940450"/>
            <a:ext cx="2880360" cy="746275"/>
          </a:xfrm>
          <a:prstGeom prst="rect">
            <a:avLst/>
          </a:prstGeom>
        </p:spPr>
      </p:pic>
    </p:spTree>
    <p:extLst>
      <p:ext uri="{BB962C8B-B14F-4D97-AF65-F5344CB8AC3E}">
        <p14:creationId xmlns:p14="http://schemas.microsoft.com/office/powerpoint/2010/main" val="420366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Today’s Presenters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a:p>
        </p:txBody>
      </p:sp>
      <p:pic>
        <p:nvPicPr>
          <p:cNvPr id="9" name="Picture 8">
            <a:extLst>
              <a:ext uri="{FF2B5EF4-FFF2-40B4-BE49-F238E27FC236}">
                <a16:creationId xmlns:a16="http://schemas.microsoft.com/office/drawing/2014/main" id="{7E45BB42-6F40-4128-BF32-B51B1CE2B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66600" y="2355049"/>
            <a:ext cx="2033838" cy="2024192"/>
          </a:xfrm>
          <a:prstGeom prst="rect">
            <a:avLst/>
          </a:prstGeom>
          <a:ln w="12700">
            <a:solidFill>
              <a:srgbClr val="4472C4"/>
            </a:solidFill>
          </a:ln>
        </p:spPr>
      </p:pic>
      <p:sp>
        <p:nvSpPr>
          <p:cNvPr id="13" name="Content Placeholder 2">
            <a:extLst>
              <a:ext uri="{FF2B5EF4-FFF2-40B4-BE49-F238E27FC236}">
                <a16:creationId xmlns:a16="http://schemas.microsoft.com/office/drawing/2014/main" id="{E6F4048D-E262-42DE-AF5C-430CBE7E68BF}"/>
              </a:ext>
            </a:extLst>
          </p:cNvPr>
          <p:cNvSpPr txBox="1">
            <a:spLocks noGrp="1"/>
          </p:cNvSpPr>
          <p:nvPr>
            <p:ph sz="half" idx="1"/>
          </p:nvPr>
        </p:nvSpPr>
        <p:spPr>
          <a:xfrm>
            <a:off x="1799162" y="4084596"/>
            <a:ext cx="2682215" cy="2879725"/>
          </a:xfrm>
          <a:prstGeom prst="rect">
            <a:avLst/>
          </a:prstGeom>
        </p:spPr>
        <p:txBody>
          <a:bodyPr vert="horz" lIns="91440" tIns="45720" rIns="91440" bIns="45720" rtlCol="0" anchor="ctr">
            <a:normAutofit/>
          </a:bodyPr>
          <a:lstStyle>
            <a:lvl1pPr marL="0" indent="0" algn="r" defTabSz="914400" rtl="0" eaLnBrk="1" latinLnBrk="0" hangingPunct="1">
              <a:lnSpc>
                <a:spcPct val="100000"/>
              </a:lnSpc>
              <a:spcBef>
                <a:spcPts val="0"/>
              </a:spcBef>
              <a:spcAft>
                <a:spcPts val="200"/>
              </a:spcAft>
              <a:buClr>
                <a:schemeClr val="accent2"/>
              </a:buClr>
              <a:buSzPct val="100000"/>
              <a:buFont typeface="Wingdings" panose="05000000000000000000" pitchFamily="2" charset="2"/>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Tw Cen MT"/>
                <a:ea typeface="+mn-ea"/>
                <a:cs typeface="+mn-cs"/>
              </a:rPr>
              <a:t>Robin Donovan</a:t>
            </a:r>
          </a:p>
          <a:p>
            <a:pPr algn="l">
              <a:buClr>
                <a:srgbClr val="002060"/>
              </a:buClr>
              <a:defRPr/>
            </a:pPr>
            <a:r>
              <a:rPr kumimoji="0" lang="en-US" sz="1600" b="0" i="0" u="none" strike="noStrike" kern="1200" cap="none" spc="0" normalizeH="0" baseline="0" noProof="0">
                <a:ln>
                  <a:noFill/>
                </a:ln>
                <a:solidFill>
                  <a:schemeClr val="tx1"/>
                </a:solidFill>
                <a:effectLst/>
                <a:uLnTx/>
                <a:uFillTx/>
                <a:latin typeface="Tw Cen MT"/>
                <a:ea typeface="+mn-ea"/>
                <a:cs typeface="+mn-cs"/>
              </a:rPr>
              <a:t>Program Manager </a:t>
            </a:r>
            <a:endParaRPr lang="en-US" sz="1600">
              <a:solidFill>
                <a:schemeClr val="tx1"/>
              </a:solidFill>
              <a:latin typeface="Tw Cen MT"/>
            </a:endParaRPr>
          </a:p>
          <a:p>
            <a:pPr marL="0" marR="0" lvl="0" indent="0" algn="l" defTabSz="914400">
              <a:lnSpc>
                <a:spcPct val="100000"/>
              </a:lnSpc>
              <a:spcBef>
                <a:spcPts val="0"/>
              </a:spcBef>
              <a:spcAft>
                <a:spcPts val="200"/>
              </a:spcAft>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Workforce Development</a:t>
            </a:r>
            <a:endParaRPr lang="en-US">
              <a:solidFill>
                <a:schemeClr val="tx1"/>
              </a:solidFill>
            </a:endParaRP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Idaho Primary Care Association</a:t>
            </a: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Tw Cen MT"/>
                <a:ea typeface="+mn-ea"/>
                <a:cs typeface="+mn-cs"/>
              </a:rPr>
              <a:t>rdonovan@idahopca.org</a:t>
            </a:r>
          </a:p>
          <a:p>
            <a:pPr marL="0" marR="0" lvl="0" indent="0" algn="l" defTabSz="914400" rtl="0" eaLnBrk="1" fontAlgn="auto" latinLnBrk="0" hangingPunct="1">
              <a:lnSpc>
                <a:spcPct val="100000"/>
              </a:lnSpc>
              <a:spcBef>
                <a:spcPts val="0"/>
              </a:spcBef>
              <a:spcAft>
                <a:spcPts val="200"/>
              </a:spcAft>
              <a:buClr>
                <a:srgbClr val="002060"/>
              </a:buClr>
              <a:buSzPct val="100000"/>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Tw Cen MT"/>
              <a:ea typeface="+mn-ea"/>
              <a:cs typeface="+mn-cs"/>
            </a:endParaRPr>
          </a:p>
        </p:txBody>
      </p:sp>
      <p:sp>
        <p:nvSpPr>
          <p:cNvPr id="14" name="Content Placeholder 13">
            <a:extLst>
              <a:ext uri="{FF2B5EF4-FFF2-40B4-BE49-F238E27FC236}">
                <a16:creationId xmlns:a16="http://schemas.microsoft.com/office/drawing/2014/main" id="{2970D37D-334B-403E-85E7-EC62CA198E1E}"/>
              </a:ext>
            </a:extLst>
          </p:cNvPr>
          <p:cNvSpPr txBox="1">
            <a:spLocks noGrp="1"/>
          </p:cNvSpPr>
          <p:nvPr>
            <p:ph sz="half" idx="2"/>
          </p:nvPr>
        </p:nvSpPr>
        <p:spPr>
          <a:xfrm>
            <a:off x="4958349" y="4546000"/>
            <a:ext cx="2728495" cy="1672253"/>
          </a:xfrm>
          <a:prstGeom prst="rect">
            <a:avLst/>
          </a:prstGeom>
          <a:noFill/>
        </p:spPr>
        <p:txBody>
          <a:bodyPr vert="horz" wrap="square" lIns="45720" tIns="45720" rIns="45720" bIns="45720" rtlCol="0" anchor="t">
            <a:spAutoFit/>
          </a:bodyPr>
          <a:lstStyle/>
          <a:p>
            <a:pPr marL="0" indent="0">
              <a:lnSpc>
                <a:spcPct val="100000"/>
              </a:lnSpc>
              <a:spcBef>
                <a:spcPts val="0"/>
              </a:spcBef>
              <a:buClr>
                <a:srgbClr val="002060"/>
              </a:buClr>
              <a:buNone/>
              <a:defRPr/>
            </a:pPr>
            <a:r>
              <a:rPr lang="en-US" sz="1600" b="1">
                <a:latin typeface="Tw Cen MT"/>
              </a:rPr>
              <a:t>Madeline Boehm</a:t>
            </a:r>
            <a:endParaRPr kumimoji="0" lang="en-US" sz="1600" b="1" i="0" u="none" strike="noStrike" kern="1200" cap="none" spc="0" normalizeH="0" baseline="0" noProof="0">
              <a:ln>
                <a:noFill/>
              </a:ln>
              <a:effectLst/>
              <a:uLnTx/>
              <a:uFillTx/>
              <a:latin typeface="Tw Cen MT"/>
              <a:ea typeface="+mn-ea"/>
              <a:cs typeface="+mn-cs"/>
            </a:endParaRPr>
          </a:p>
          <a:p>
            <a:pPr marL="0" indent="0">
              <a:lnSpc>
                <a:spcPct val="100000"/>
              </a:lnSpc>
              <a:spcBef>
                <a:spcPts val="0"/>
              </a:spcBef>
              <a:buClr>
                <a:srgbClr val="002060"/>
              </a:buClr>
              <a:buNone/>
              <a:defRPr/>
            </a:pPr>
            <a:r>
              <a:rPr lang="en-US" sz="1600">
                <a:latin typeface="Tw Cen MT"/>
              </a:rPr>
              <a:t>Program Manager</a:t>
            </a:r>
          </a:p>
          <a:p>
            <a:pPr marL="0" indent="0">
              <a:lnSpc>
                <a:spcPct val="100000"/>
              </a:lnSpc>
              <a:spcBef>
                <a:spcPts val="0"/>
              </a:spcBef>
              <a:buNone/>
              <a:defRPr/>
            </a:pPr>
            <a:r>
              <a:rPr lang="en-US" sz="1600">
                <a:latin typeface="Tw Cen MT"/>
              </a:rPr>
              <a:t>Healthcare Career Advancement Program</a:t>
            </a:r>
          </a:p>
          <a:p>
            <a:pPr marL="0" indent="0">
              <a:lnSpc>
                <a:spcPct val="100000"/>
              </a:lnSpc>
              <a:spcBef>
                <a:spcPts val="0"/>
              </a:spcBef>
              <a:buNone/>
              <a:defRPr/>
            </a:pPr>
            <a:r>
              <a:rPr lang="en-US" sz="1600">
                <a:latin typeface="Tw Cen MT"/>
                <a:hlinkClick r:id="rId4"/>
              </a:rPr>
              <a:t>Madeline.boehm@hcapinc.org</a:t>
            </a:r>
            <a:endParaRPr lang="en-US" sz="1600">
              <a:latin typeface="Tw Cen MT"/>
            </a:endParaRPr>
          </a:p>
          <a:p>
            <a:pPr marL="0" indent="0">
              <a:lnSpc>
                <a:spcPct val="100000"/>
              </a:lnSpc>
              <a:spcBef>
                <a:spcPts val="0"/>
              </a:spcBef>
              <a:buNone/>
              <a:defRPr/>
            </a:pPr>
            <a:endParaRPr lang="en-US" sz="1600">
              <a:latin typeface="Tw Cen MT"/>
            </a:endParaRPr>
          </a:p>
        </p:txBody>
      </p:sp>
      <p:pic>
        <p:nvPicPr>
          <p:cNvPr id="2" name="Picture 2" descr="A picture containing outdoor, person&#10;&#10;Description automatically generated">
            <a:extLst>
              <a:ext uri="{FF2B5EF4-FFF2-40B4-BE49-F238E27FC236}">
                <a16:creationId xmlns:a16="http://schemas.microsoft.com/office/drawing/2014/main" id="{5AD22510-9C13-910E-C3D6-17123A845C2E}"/>
              </a:ext>
            </a:extLst>
          </p:cNvPr>
          <p:cNvPicPr>
            <a:picLocks noChangeAspect="1"/>
          </p:cNvPicPr>
          <p:nvPr/>
        </p:nvPicPr>
        <p:blipFill>
          <a:blip r:embed="rId5"/>
          <a:stretch>
            <a:fillRect/>
          </a:stretch>
        </p:blipFill>
        <p:spPr>
          <a:xfrm>
            <a:off x="5011311" y="2020907"/>
            <a:ext cx="1520391" cy="2465247"/>
          </a:xfrm>
          <a:prstGeom prst="rect">
            <a:avLst/>
          </a:prstGeom>
          <a:ln>
            <a:solidFill>
              <a:srgbClr val="4472C4"/>
            </a:solidFill>
          </a:ln>
        </p:spPr>
      </p:pic>
      <p:sp>
        <p:nvSpPr>
          <p:cNvPr id="7" name="TextBox 6">
            <a:extLst>
              <a:ext uri="{FF2B5EF4-FFF2-40B4-BE49-F238E27FC236}">
                <a16:creationId xmlns:a16="http://schemas.microsoft.com/office/drawing/2014/main" id="{53EC037F-07B9-C6B2-EC66-7C55DE6388A4}"/>
              </a:ext>
            </a:extLst>
          </p:cNvPr>
          <p:cNvSpPr txBox="1"/>
          <p:nvPr/>
        </p:nvSpPr>
        <p:spPr>
          <a:xfrm>
            <a:off x="7886820" y="4545274"/>
            <a:ext cx="25568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Christina Feliciano</a:t>
            </a:r>
          </a:p>
          <a:p>
            <a:r>
              <a:rPr lang="en-US" sz="1600" dirty="0"/>
              <a:t>Program Manager</a:t>
            </a:r>
          </a:p>
          <a:p>
            <a:r>
              <a:rPr lang="en-US" sz="1600" dirty="0"/>
              <a:t>North Idaho Business Development</a:t>
            </a:r>
          </a:p>
          <a:p>
            <a:r>
              <a:rPr lang="en-US" sz="1600" dirty="0"/>
              <a:t>Idaho business for Education</a:t>
            </a:r>
          </a:p>
          <a:p>
            <a:r>
              <a:rPr lang="en-US" sz="1600" dirty="0"/>
              <a:t>Cfeliciano@idahobe.org</a:t>
            </a:r>
          </a:p>
          <a:p>
            <a:endParaRPr lang="en-US" sz="1600" dirty="0"/>
          </a:p>
        </p:txBody>
      </p:sp>
      <p:pic>
        <p:nvPicPr>
          <p:cNvPr id="3" name="Picture 3" descr="A picture containing person, tree, outdoor&#10;&#10;Description automatically generated">
            <a:extLst>
              <a:ext uri="{FF2B5EF4-FFF2-40B4-BE49-F238E27FC236}">
                <a16:creationId xmlns:a16="http://schemas.microsoft.com/office/drawing/2014/main" id="{A6CADDAF-E6F0-A5FE-EB9C-3B794A778452}"/>
              </a:ext>
            </a:extLst>
          </p:cNvPr>
          <p:cNvPicPr>
            <a:picLocks noChangeAspect="1"/>
          </p:cNvPicPr>
          <p:nvPr/>
        </p:nvPicPr>
        <p:blipFill>
          <a:blip r:embed="rId6"/>
          <a:stretch>
            <a:fillRect/>
          </a:stretch>
        </p:blipFill>
        <p:spPr>
          <a:xfrm>
            <a:off x="7955665" y="2056435"/>
            <a:ext cx="1672543" cy="2455762"/>
          </a:xfrm>
          <a:prstGeom prst="rect">
            <a:avLst/>
          </a:prstGeom>
          <a:ln>
            <a:solidFill>
              <a:schemeClr val="accent2">
                <a:lumMod val="50000"/>
                <a:lumOff val="50000"/>
              </a:schemeClr>
            </a:solidFill>
          </a:ln>
        </p:spPr>
      </p:pic>
    </p:spTree>
    <p:extLst>
      <p:ext uri="{BB962C8B-B14F-4D97-AF65-F5344CB8AC3E}">
        <p14:creationId xmlns:p14="http://schemas.microsoft.com/office/powerpoint/2010/main" val="52428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Woman on tablet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1134319" y="0"/>
            <a:ext cx="11057681" cy="6858000"/>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7111629" cy="2387600"/>
          </a:xfrm>
        </p:spPr>
        <p:txBody>
          <a:bodyPr>
            <a:normAutofit fontScale="90000"/>
          </a:bodyPr>
          <a:lstStyle/>
          <a:p>
            <a:r>
              <a:rPr lang="en-US" dirty="0">
                <a:latin typeface="Sagona ExtraLight"/>
              </a:rPr>
              <a:t>Workforce development training  Funds (WDTF)</a:t>
            </a:r>
            <a:endParaRPr lang="en-US" dirty="0"/>
          </a:p>
        </p:txBody>
      </p:sp>
      <p:pic>
        <p:nvPicPr>
          <p:cNvPr id="7" name="Graphic 6">
            <a:extLst>
              <a:ext uri="{FF2B5EF4-FFF2-40B4-BE49-F238E27FC236}">
                <a16:creationId xmlns:a16="http://schemas.microsoft.com/office/drawing/2014/main" id="{56970656-0D26-4331-B36D-4424C20418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0109" y="270442"/>
            <a:ext cx="3266897" cy="1197090"/>
          </a:xfrm>
          <a:prstGeom prst="rect">
            <a:avLst/>
          </a:prstGeom>
        </p:spPr>
      </p:pic>
    </p:spTree>
    <p:extLst>
      <p:ext uri="{BB962C8B-B14F-4D97-AF65-F5344CB8AC3E}">
        <p14:creationId xmlns:p14="http://schemas.microsoft.com/office/powerpoint/2010/main" val="344522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p:txBody>
          <a:bodyPr/>
          <a:lstStyle/>
          <a:p>
            <a:r>
              <a:rPr lang="en-US">
                <a:solidFill>
                  <a:schemeClr val="bg1"/>
                </a:solidFill>
              </a:rPr>
              <a:t>SUBTITLE HERE</a:t>
            </a:r>
            <a:endParaRPr lang="id-ID">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a:solidFill>
                  <a:schemeClr val="bg1"/>
                </a:solidFill>
              </a:rPr>
              <a:t>SECTION</a:t>
            </a:r>
            <a:br>
              <a:rPr lang="en-US">
                <a:solidFill>
                  <a:schemeClr val="bg1"/>
                </a:solidFill>
              </a:rPr>
            </a:br>
            <a:r>
              <a:rPr lang="en-US">
                <a:solidFill>
                  <a:schemeClr val="bg1"/>
                </a:solidFill>
              </a:rPr>
              <a:t>DIVIDER SLIDE</a:t>
            </a:r>
          </a:p>
        </p:txBody>
      </p:sp>
      <p:pic>
        <p:nvPicPr>
          <p:cNvPr id="7" name="Picture 6">
            <a:extLst>
              <a:ext uri="{FF2B5EF4-FFF2-40B4-BE49-F238E27FC236}">
                <a16:creationId xmlns:a16="http://schemas.microsoft.com/office/drawing/2014/main" id="{F716A35B-5E38-4A72-9CC1-9FB29D6C21F4}"/>
              </a:ext>
            </a:extLst>
          </p:cNvPr>
          <p:cNvPicPr>
            <a:picLocks noChangeAspect="1"/>
          </p:cNvPicPr>
          <p:nvPr/>
        </p:nvPicPr>
        <p:blipFill rotWithShape="1">
          <a:blip r:embed="rId4">
            <a:extLst>
              <a:ext uri="{28A0092B-C50C-407E-A947-70E740481C1C}">
                <a14:useLocalDpi xmlns:a14="http://schemas.microsoft.com/office/drawing/2010/main" val="0"/>
              </a:ext>
            </a:extLst>
          </a:blip>
          <a:srcRect l="12523" t="14288" r="13798" b="11810"/>
          <a:stretch/>
        </p:blipFill>
        <p:spPr bwMode="auto">
          <a:xfrm>
            <a:off x="761296" y="418784"/>
            <a:ext cx="10669407" cy="6020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45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392623" y="255755"/>
            <a:ext cx="11369068" cy="1002552"/>
          </a:xfrm>
        </p:spPr>
        <p:txBody>
          <a:bodyPr anchor="b">
            <a:normAutofit/>
          </a:bodyPr>
          <a:lstStyle/>
          <a:p>
            <a:r>
              <a:rPr lang="en-US" sz="3100"/>
              <a:t>IDAHO WORKFORCE DEVELOPMENT TRAINING FUND (WDTF)</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sz="half" idx="1"/>
          </p:nvPr>
        </p:nvSpPr>
        <p:spPr>
          <a:xfrm>
            <a:off x="392623" y="2330824"/>
            <a:ext cx="5181600" cy="3846139"/>
          </a:xfrm>
        </p:spPr>
        <p:txBody>
          <a:bodyPr>
            <a:normAutofit/>
          </a:bodyPr>
          <a:lstStyle/>
          <a:p>
            <a:pPr marL="285750" indent="-285750">
              <a:buFont typeface="Arial" panose="020B0604020202020204" pitchFamily="34" charset="0"/>
              <a:buChar char="•"/>
            </a:pPr>
            <a:r>
              <a:rPr lang="en-US" sz="1500"/>
              <a:t>Idaho employers who are utilizing a registered apprenticeship program to train new or newly promoted </a:t>
            </a:r>
          </a:p>
          <a:p>
            <a:pPr marL="285750" indent="-285750">
              <a:buFont typeface="Arial" panose="020B0604020202020204" pitchFamily="34" charset="0"/>
              <a:buChar char="•"/>
            </a:pPr>
            <a:r>
              <a:rPr lang="en-US" sz="1600"/>
              <a:t>Entry level wage must be no lower than $12 per hour. </a:t>
            </a:r>
          </a:p>
          <a:p>
            <a:pPr marL="285750" indent="-285750">
              <a:buFont typeface="Arial" panose="020B0604020202020204" pitchFamily="34" charset="0"/>
              <a:buChar char="•"/>
            </a:pPr>
            <a:r>
              <a:rPr lang="en-US"/>
              <a:t>Training must be through a Registered Apprenticeship with the US Department of Labor.</a:t>
            </a:r>
            <a:endParaRPr lang="en-US" sz="1600"/>
          </a:p>
          <a:p>
            <a:pPr marL="285750" indent="-285750">
              <a:buFont typeface="Arial" panose="020B0604020202020204" pitchFamily="34" charset="0"/>
              <a:buChar char="•"/>
            </a:pPr>
            <a:r>
              <a:rPr lang="en-US"/>
              <a:t>A</a:t>
            </a:r>
            <a:r>
              <a:rPr lang="en-US" sz="1600"/>
              <a:t>pprentice has completed at least 500* hours of on-the-job training</a:t>
            </a:r>
          </a:p>
          <a:p>
            <a:pPr marL="285750" indent="-285750">
              <a:buFont typeface="Arial" panose="020B0604020202020204" pitchFamily="34" charset="0"/>
              <a:buChar char="•"/>
            </a:pPr>
            <a:r>
              <a:rPr lang="en-US"/>
              <a:t>M</a:t>
            </a:r>
            <a:r>
              <a:rPr lang="en-US" sz="1600"/>
              <a:t>aximum of $1,000 per apprentice</a:t>
            </a:r>
          </a:p>
          <a:p>
            <a:pPr marL="285750" indent="-285750">
              <a:buFont typeface="Arial" panose="020B0604020202020204" pitchFamily="34" charset="0"/>
              <a:buChar char="•"/>
            </a:pPr>
            <a:r>
              <a:rPr lang="en-US" sz="1600"/>
              <a:t>An employer may not be allocated more than $10,000 per year under this program</a:t>
            </a:r>
            <a:endParaRPr lang="en-US" sz="1500"/>
          </a:p>
        </p:txBody>
      </p:sp>
      <p:pic>
        <p:nvPicPr>
          <p:cNvPr id="4" name="Picture 3" descr="Qr code&#10;&#10;Description automatically generated">
            <a:extLst>
              <a:ext uri="{FF2B5EF4-FFF2-40B4-BE49-F238E27FC236}">
                <a16:creationId xmlns:a16="http://schemas.microsoft.com/office/drawing/2014/main" id="{0AFD02DB-79C7-41C0-BBB9-3FDD3D0F91BB}"/>
              </a:ext>
            </a:extLst>
          </p:cNvPr>
          <p:cNvPicPr>
            <a:picLocks noChangeAspect="1"/>
          </p:cNvPicPr>
          <p:nvPr/>
        </p:nvPicPr>
        <p:blipFill>
          <a:blip r:embed="rId2"/>
          <a:stretch>
            <a:fillRect/>
          </a:stretch>
        </p:blipFill>
        <p:spPr>
          <a:xfrm>
            <a:off x="6453106" y="2330824"/>
            <a:ext cx="4619787" cy="3846139"/>
          </a:xfrm>
          <a:prstGeom prst="rect">
            <a:avLst/>
          </a:prstGeom>
          <a:noFill/>
        </p:spPr>
      </p:pic>
      <p:sp>
        <p:nvSpPr>
          <p:cNvPr id="12" name="Text Placeholder 4">
            <a:extLst>
              <a:ext uri="{FF2B5EF4-FFF2-40B4-BE49-F238E27FC236}">
                <a16:creationId xmlns:a16="http://schemas.microsoft.com/office/drawing/2014/main" id="{3D8C467C-B0FD-D10F-CB05-AF5FFB66A35D}"/>
              </a:ext>
            </a:extLst>
          </p:cNvPr>
          <p:cNvSpPr>
            <a:spLocks noGrp="1"/>
          </p:cNvSpPr>
          <p:nvPr>
            <p:ph type="body" idx="13"/>
          </p:nvPr>
        </p:nvSpPr>
        <p:spPr>
          <a:xfrm>
            <a:off x="392623" y="1468740"/>
            <a:ext cx="5157787" cy="823912"/>
          </a:xfrm>
        </p:spPr>
        <p:txBody>
          <a:bodyPr>
            <a:normAutofit lnSpcReduction="10000"/>
          </a:bodyPr>
          <a:lstStyle/>
          <a:p>
            <a:r>
              <a:rPr lang="en-US"/>
              <a:t>Registered Apprenticeship Incentive</a:t>
            </a:r>
          </a:p>
        </p:txBody>
      </p:sp>
      <p:sp>
        <p:nvSpPr>
          <p:cNvPr id="14" name="Text Placeholder 5">
            <a:extLst>
              <a:ext uri="{FF2B5EF4-FFF2-40B4-BE49-F238E27FC236}">
                <a16:creationId xmlns:a16="http://schemas.microsoft.com/office/drawing/2014/main" id="{BA7AE9D1-AA7F-1C40-77C2-9ACEE31AB644}"/>
              </a:ext>
            </a:extLst>
          </p:cNvPr>
          <p:cNvSpPr>
            <a:spLocks noGrp="1"/>
          </p:cNvSpPr>
          <p:nvPr>
            <p:ph type="body" sz="quarter" idx="3"/>
          </p:nvPr>
        </p:nvSpPr>
        <p:spPr>
          <a:xfrm>
            <a:off x="6172200" y="1468740"/>
            <a:ext cx="5183188" cy="823912"/>
          </a:xfrm>
        </p:spPr>
        <p:txBody>
          <a:bodyPr>
            <a:normAutofit lnSpcReduction="10000"/>
          </a:bodyPr>
          <a:lstStyle/>
          <a:p>
            <a:pPr algn="ctr"/>
            <a:r>
              <a:rPr lang="en-US" b="0"/>
              <a:t>https://wdc.idaho.gov/workforce-development-training-fund/</a:t>
            </a:r>
          </a:p>
        </p:txBody>
      </p:sp>
    </p:spTree>
    <p:extLst>
      <p:ext uri="{BB962C8B-B14F-4D97-AF65-F5344CB8AC3E}">
        <p14:creationId xmlns:p14="http://schemas.microsoft.com/office/powerpoint/2010/main" val="57450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7" descr="Woman working at office late at night">
            <a:extLst>
              <a:ext uri="{FF2B5EF4-FFF2-40B4-BE49-F238E27FC236}">
                <a16:creationId xmlns:a16="http://schemas.microsoft.com/office/drawing/2014/main" id="{B7E68695-0DB5-1946-B945-66E677B1128F}"/>
              </a:ext>
            </a:extLst>
          </p:cNvPr>
          <p:cNvPicPr>
            <a:picLocks noGrp="1" noChangeAspect="1"/>
          </p:cNvPicPr>
          <p:nvPr>
            <p:ph type="pic" sz="quarter" idx="13"/>
          </p:nvPr>
        </p:nvPicPr>
        <p:blipFill rotWithShape="1">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a:ext>
            </a:extLst>
          </a:blip>
          <a:srcRect l="4692" r="4692"/>
          <a:stretch/>
        </p:blipFill>
        <p:spPr/>
      </p:pic>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a:t>Launch Idaho</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45581" y="1507066"/>
            <a:ext cx="9620182" cy="4849283"/>
          </a:xfrm>
        </p:spPr>
        <p:txBody>
          <a:bodyPr/>
          <a:lstStyle/>
          <a:p>
            <a:endParaRPr lang="en-US"/>
          </a:p>
          <a:p>
            <a:r>
              <a:rPr lang="en-US" sz="1800" dirty="0"/>
              <a:t>The program will cover up to 75% to 90%  of the training cost.  </a:t>
            </a:r>
            <a:endParaRPr lang="en-US" sz="1800" dirty="0">
              <a:cs typeface="Calibri Light"/>
            </a:endParaRPr>
          </a:p>
          <a:p>
            <a:r>
              <a:rPr lang="en-US" sz="1800" dirty="0"/>
              <a:t>No age limit,  Idaho residents, planning their training in Idaho (or repay), Selective Service, not required to be on unemployment  </a:t>
            </a:r>
            <a:endParaRPr lang="en-US" sz="1800">
              <a:cs typeface="Calibri Light"/>
            </a:endParaRPr>
          </a:p>
          <a:p>
            <a:r>
              <a:rPr lang="en-US" sz="1800" dirty="0">
                <a:cs typeface="Calibri Light"/>
              </a:rPr>
              <a:t>Maximum amount $7500.00</a:t>
            </a:r>
          </a:p>
          <a:p>
            <a:endParaRPr lang="en-US" sz="1800"/>
          </a:p>
          <a:p>
            <a:r>
              <a:rPr lang="en-US" sz="1800" dirty="0"/>
              <a:t>Website: </a:t>
            </a:r>
            <a:r>
              <a:rPr lang="en-US" sz="2000" dirty="0">
                <a:hlinkClick r:id="rId4"/>
              </a:rPr>
              <a:t>Idaho Launch</a:t>
            </a:r>
            <a:endParaRPr lang="en-US" sz="2000" dirty="0"/>
          </a:p>
          <a:p>
            <a:endParaRPr lang="en-US"/>
          </a:p>
        </p:txBody>
      </p:sp>
      <p:pic>
        <p:nvPicPr>
          <p:cNvPr id="4" name="Picture 3">
            <a:extLst>
              <a:ext uri="{FF2B5EF4-FFF2-40B4-BE49-F238E27FC236}">
                <a16:creationId xmlns:a16="http://schemas.microsoft.com/office/drawing/2014/main" id="{14730BFF-88C9-4D30-B99A-3541966880A0}"/>
              </a:ext>
            </a:extLst>
          </p:cNvPr>
          <p:cNvPicPr>
            <a:picLocks noChangeAspect="1"/>
          </p:cNvPicPr>
          <p:nvPr/>
        </p:nvPicPr>
        <p:blipFill>
          <a:blip r:embed="rId5"/>
          <a:stretch>
            <a:fillRect/>
          </a:stretch>
        </p:blipFill>
        <p:spPr>
          <a:xfrm>
            <a:off x="8343056" y="3778018"/>
            <a:ext cx="2714625" cy="2743200"/>
          </a:xfrm>
          <a:prstGeom prst="rect">
            <a:avLst/>
          </a:prstGeom>
        </p:spPr>
      </p:pic>
    </p:spTree>
    <p:extLst>
      <p:ext uri="{BB962C8B-B14F-4D97-AF65-F5344CB8AC3E}">
        <p14:creationId xmlns:p14="http://schemas.microsoft.com/office/powerpoint/2010/main" val="3917964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262626"/>
      </a:dk1>
      <a:lt1>
        <a:sysClr val="window" lastClr="FFFFFF"/>
      </a:lt1>
      <a:dk2>
        <a:srgbClr val="344068"/>
      </a:dk2>
      <a:lt2>
        <a:srgbClr val="D9E0E6"/>
      </a:lt2>
      <a:accent1>
        <a:srgbClr val="7181B8"/>
      </a:accent1>
      <a:accent2>
        <a:srgbClr val="002060"/>
      </a:accent2>
      <a:accent3>
        <a:srgbClr val="28C4CC"/>
      </a:accent3>
      <a:accent4>
        <a:srgbClr val="42BA97"/>
      </a:accent4>
      <a:accent5>
        <a:srgbClr val="3E8853"/>
      </a:accent5>
      <a:accent6>
        <a:srgbClr val="62A39F"/>
      </a:accent6>
      <a:hlink>
        <a:srgbClr val="6EAC1C"/>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1_Integral">
  <a:themeElements>
    <a:clrScheme name="Custom 14">
      <a:dk1>
        <a:srgbClr val="262626"/>
      </a:dk1>
      <a:lt1>
        <a:sysClr val="window" lastClr="FFFFFF"/>
      </a:lt1>
      <a:dk2>
        <a:srgbClr val="344068"/>
      </a:dk2>
      <a:lt2>
        <a:srgbClr val="D9E0E6"/>
      </a:lt2>
      <a:accent1>
        <a:srgbClr val="7181B8"/>
      </a:accent1>
      <a:accent2>
        <a:srgbClr val="002060"/>
      </a:accent2>
      <a:accent3>
        <a:srgbClr val="28C4CC"/>
      </a:accent3>
      <a:accent4>
        <a:srgbClr val="42BA97"/>
      </a:accent4>
      <a:accent5>
        <a:srgbClr val="3E8853"/>
      </a:accent5>
      <a:accent6>
        <a:srgbClr val="62A39F"/>
      </a:accent6>
      <a:hlink>
        <a:srgbClr val="6EAC1C"/>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1_Integral">
  <a:themeElements>
    <a:clrScheme name="Custom 14">
      <a:dk1>
        <a:srgbClr val="262626"/>
      </a:dk1>
      <a:lt1>
        <a:sysClr val="window" lastClr="FFFFFF"/>
      </a:lt1>
      <a:dk2>
        <a:srgbClr val="344068"/>
      </a:dk2>
      <a:lt2>
        <a:srgbClr val="D9E0E6"/>
      </a:lt2>
      <a:accent1>
        <a:srgbClr val="7181B8"/>
      </a:accent1>
      <a:accent2>
        <a:srgbClr val="002060"/>
      </a:accent2>
      <a:accent3>
        <a:srgbClr val="28C4CC"/>
      </a:accent3>
      <a:accent4>
        <a:srgbClr val="42BA97"/>
      </a:accent4>
      <a:accent5>
        <a:srgbClr val="3E8853"/>
      </a:accent5>
      <a:accent6>
        <a:srgbClr val="62A39F"/>
      </a:accent6>
      <a:hlink>
        <a:srgbClr val="6EAC1C"/>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958</Words>
  <Application>Microsoft Office PowerPoint</Application>
  <PresentationFormat>Widescreen</PresentationFormat>
  <Paragraphs>223</Paragraphs>
  <Slides>26</Slides>
  <Notes>15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26</vt:i4>
      </vt:variant>
    </vt:vector>
  </HeadingPairs>
  <TitlesOfParts>
    <vt:vector size="45" baseType="lpstr">
      <vt:lpstr>Arial</vt:lpstr>
      <vt:lpstr>Bebas Kai</vt:lpstr>
      <vt:lpstr>Calibri</vt:lpstr>
      <vt:lpstr>Calibri Light</vt:lpstr>
      <vt:lpstr>Century Gothic</vt:lpstr>
      <vt:lpstr>Open Sans</vt:lpstr>
      <vt:lpstr>Sagona ExtraLight</vt:lpstr>
      <vt:lpstr>Speak Pro</vt:lpstr>
      <vt:lpstr>Times New Roman</vt:lpstr>
      <vt:lpstr>Tw Cen MT</vt:lpstr>
      <vt:lpstr>Tw Cen MT Condensed</vt:lpstr>
      <vt:lpstr>Wingdings</vt:lpstr>
      <vt:lpstr>Wingdings 3</vt:lpstr>
      <vt:lpstr>Wingdings,Sans-Serif</vt:lpstr>
      <vt:lpstr>Integral</vt:lpstr>
      <vt:lpstr>1_Integral</vt:lpstr>
      <vt:lpstr>1_Integral</vt:lpstr>
      <vt:lpstr>Office Theme</vt:lpstr>
      <vt:lpstr>Office Theme</vt:lpstr>
      <vt:lpstr>Apprenticeship funding &amp; Mentor training </vt:lpstr>
      <vt:lpstr>PowerPoint Presentation</vt:lpstr>
      <vt:lpstr>Webinar Housekeeping</vt:lpstr>
      <vt:lpstr>Funding opportunities </vt:lpstr>
      <vt:lpstr>Today’s Presenters </vt:lpstr>
      <vt:lpstr>Workforce development training  Funds (WDTF)</vt:lpstr>
      <vt:lpstr>SECTION DIVIDER SLIDE</vt:lpstr>
      <vt:lpstr>IDAHO WORKFORCE DEVELOPMENT TRAINING FUND (WDTF)</vt:lpstr>
      <vt:lpstr>Launch Idaho</vt:lpstr>
      <vt:lpstr>Idaho Department of Labor  </vt:lpstr>
      <vt:lpstr>Youth Apprenticeship </vt:lpstr>
      <vt:lpstr>PowerPoint Presentation</vt:lpstr>
      <vt:lpstr>Questions so far?</vt:lpstr>
      <vt:lpstr> Funding Registered  Apprenticeship  </vt:lpstr>
      <vt:lpstr>H-CAP U.S. Department of Labor National Industry Partner</vt:lpstr>
      <vt:lpstr>H-CAP Financial Incentives</vt:lpstr>
      <vt:lpstr>H-CAP Resources and Support</vt:lpstr>
      <vt:lpstr>Contact Information</vt:lpstr>
      <vt:lpstr>Mentorship Training  Program for Healthcare Apprenticeships</vt:lpstr>
      <vt:lpstr>Who Benefits from Mentorship?</vt:lpstr>
      <vt:lpstr>Traditional Elements</vt:lpstr>
      <vt:lpstr>Mentorship Training Program Objectives</vt:lpstr>
      <vt:lpstr>Overview</vt:lpstr>
      <vt:lpstr>2022 Updates</vt:lpstr>
      <vt:lpstr>Questions? </vt:lpstr>
      <vt:lpstr>Contact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dc:title>
  <dc:creator>Jeana Johnson</dc:creator>
  <cp:lastModifiedBy>Robin Donovan</cp:lastModifiedBy>
  <cp:revision>76</cp:revision>
  <dcterms:created xsi:type="dcterms:W3CDTF">2019-12-31T15:07:56Z</dcterms:created>
  <dcterms:modified xsi:type="dcterms:W3CDTF">2022-05-18T19:07:42Z</dcterms:modified>
</cp:coreProperties>
</file>