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3"/>
  </p:notesMasterIdLst>
  <p:sldIdLst>
    <p:sldId id="381" r:id="rId3"/>
    <p:sldId id="382" r:id="rId4"/>
    <p:sldId id="262" r:id="rId5"/>
    <p:sldId id="355" r:id="rId6"/>
    <p:sldId id="354" r:id="rId7"/>
    <p:sldId id="353" r:id="rId8"/>
    <p:sldId id="358" r:id="rId9"/>
    <p:sldId id="357" r:id="rId10"/>
    <p:sldId id="359" r:id="rId11"/>
    <p:sldId id="347" r:id="rId12"/>
    <p:sldId id="365" r:id="rId13"/>
    <p:sldId id="361" r:id="rId14"/>
    <p:sldId id="346" r:id="rId15"/>
    <p:sldId id="367" r:id="rId16"/>
    <p:sldId id="348" r:id="rId17"/>
    <p:sldId id="363" r:id="rId18"/>
    <p:sldId id="364" r:id="rId19"/>
    <p:sldId id="338" r:id="rId20"/>
    <p:sldId id="351" r:id="rId21"/>
    <p:sldId id="352" r:id="rId22"/>
    <p:sldId id="336" r:id="rId23"/>
    <p:sldId id="362" r:id="rId24"/>
    <p:sldId id="341" r:id="rId25"/>
    <p:sldId id="335" r:id="rId26"/>
    <p:sldId id="342" r:id="rId27"/>
    <p:sldId id="368" r:id="rId28"/>
    <p:sldId id="349" r:id="rId29"/>
    <p:sldId id="369" r:id="rId30"/>
    <p:sldId id="370" r:id="rId31"/>
    <p:sldId id="372" r:id="rId32"/>
    <p:sldId id="377" r:id="rId33"/>
    <p:sldId id="376" r:id="rId34"/>
    <p:sldId id="373" r:id="rId35"/>
    <p:sldId id="378" r:id="rId36"/>
    <p:sldId id="379" r:id="rId37"/>
    <p:sldId id="374" r:id="rId38"/>
    <p:sldId id="375" r:id="rId39"/>
    <p:sldId id="345" r:id="rId40"/>
    <p:sldId id="380" r:id="rId41"/>
    <p:sldId id="366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920"/>
    <a:srgbClr val="DC5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85838"/>
  </p:normalViewPr>
  <p:slideViewPr>
    <p:cSldViewPr snapToGrid="0" snapToObjects="1">
      <p:cViewPr varScale="1">
        <p:scale>
          <a:sx n="99" d="100"/>
          <a:sy n="99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E828C-6CED-8C4D-83E1-B0CC2BF9161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69E7A-BEF1-074F-9348-DFD7452A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Compressive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view 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First-time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69E7A-BEF1-074F-9348-DFD7452A03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9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69E7A-BEF1-074F-9348-DFD7452A03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69E7A-BEF1-074F-9348-DFD7452A03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D421-707F-D140-AA19-A04F69EE504B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D0812-B29C-2548-919D-F46FD574F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154F-89B1-E44C-BD01-338E23F62531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787A-1AAA-CB41-8D8B-1D3FFAD47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1A43-A157-F549-B861-8589C6C9DCF1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50608-0ECB-264F-8577-59C320D14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923" y="5259870"/>
            <a:ext cx="5829300" cy="791381"/>
          </a:xfrm>
        </p:spPr>
        <p:txBody>
          <a:bodyPr anchor="ctr">
            <a:normAutofit/>
          </a:bodyPr>
          <a:lstStyle>
            <a:lvl1pPr algn="r">
              <a:defRPr sz="3750" spc="150" baseline="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211" y="6061630"/>
            <a:ext cx="5364013" cy="365842"/>
          </a:xfrm>
        </p:spPr>
        <p:txBody>
          <a:bodyPr lIns="91440" rIns="91440"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4041" y="5146499"/>
            <a:ext cx="240965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5022" indent="-175022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8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 marL="175022" indent="-175022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6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 lIns="45720" rIns="45720"/>
          <a:lstStyle>
            <a:lvl1pPr marL="126206" indent="-126206">
              <a:buFont typeface="Wingdings" panose="05000000000000000000" pitchFamily="2" charset="2"/>
              <a:buChar char="§"/>
              <a:tabLst>
                <a:tab pos="84535" algn="l"/>
              </a:tabLst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 lIns="45720" rIns="45720"/>
          <a:lstStyle>
            <a:lvl1pPr marL="175022" indent="-175022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9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17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45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31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8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2D4CB-7D83-684C-9BDE-DEDA69CFDC8E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1061-5FF4-AC4B-BF27-8C1DF6F92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3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922D8-793E-BB4D-B823-EAC7FF39613A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C2C1-21A0-DB41-94FB-55218EDB7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E2A5-133D-D14A-955A-34D214410A19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D53B-68EC-CA44-840C-1317FE9D3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96195-9F2A-9A4A-94C5-6B8B111703EF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D316B-D4FF-534C-A838-1F0C68FE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D00A-2746-8341-8B39-543D8E20EA09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74381-384B-6648-B10E-8B8E5A701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85AB-4914-7E4A-8500-3EB68B159290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7988-0103-9C4A-B464-F6E6856ED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D0B1-5B77-334F-8F25-4C7D298689BC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4721-18FE-D545-BF7D-B14749196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CD1E-1B72-044F-8C23-D13D2B8DA3AB}" type="datetime1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75504-820E-804C-B4CB-92B55403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-PowerPointBKGD-light.psd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47920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2286000"/>
            <a:ext cx="729005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467" y="5452793"/>
            <a:ext cx="2407163" cy="10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7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26206" indent="-126206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Wingdings" panose="05000000000000000000" pitchFamily="2" charset="2"/>
        <a:buChar char="§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rq.gov/professionals/quality-patient-safety/pharmhealthlit/tools.html" TargetMode="External"/><Relationship Id="rId2" Type="http://schemas.openxmlformats.org/officeDocument/2006/relationships/hyperlink" Target="https://www.cdc.gov/dhdsp/pubs/toolkits/pharmac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dhdsp/pubs/docs/ccl-pharmacy-guide.pdf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engagement and medication management for diabetes &amp; Hypertension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3558778"/>
            <a:ext cx="6751097" cy="1241822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7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Pharmacists in Primary Care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role often thought of as dispensing medications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Underutilized member of the health care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Highly accessible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Especially community/retail pharmacists </a:t>
            </a:r>
          </a:p>
        </p:txBody>
      </p:sp>
    </p:spTree>
    <p:extLst>
      <p:ext uri="{BB962C8B-B14F-4D97-AF65-F5344CB8AC3E}">
        <p14:creationId xmlns:p14="http://schemas.microsoft.com/office/powerpoint/2010/main" val="155872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Clinical Pharmacist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“Health science discipline in which pharmacists provide patient care that optimizes medication therapy and promotes health, and disease prevention”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Practice in many different locations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Team-Based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Coordinated</a:t>
            </a:r>
            <a:r>
              <a:rPr lang="en-US" dirty="0" smtClean="0">
                <a:solidFill>
                  <a:schemeClr val="tx1"/>
                </a:solidFill>
              </a:rPr>
              <a:t> across multiple healthcare professionals, facilities, and systems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Continuous</a:t>
            </a:r>
            <a:r>
              <a:rPr lang="en-US" dirty="0" smtClean="0">
                <a:solidFill>
                  <a:schemeClr val="tx1"/>
                </a:solidFill>
              </a:rPr>
              <a:t> over time and between visits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Tailored</a:t>
            </a:r>
            <a:r>
              <a:rPr lang="en-US" dirty="0" smtClean="0">
                <a:solidFill>
                  <a:schemeClr val="tx1"/>
                </a:solidFill>
              </a:rPr>
              <a:t> to patients needs and preferences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Shared responsibility </a:t>
            </a:r>
            <a:r>
              <a:rPr lang="en-US" dirty="0" smtClean="0">
                <a:solidFill>
                  <a:schemeClr val="tx1"/>
                </a:solidFill>
              </a:rPr>
              <a:t>between patients and caregivers and healthcare professionals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9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gure 1. Conceptual framework for the effectiveness of the medical h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883201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50" y="5791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AHRQ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89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 of Integrating Pharmacists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Improved adherence to medications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Improved quality of care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Improved blood pressure and blood glucose control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Improved cholesterol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Improved adherence to guideline-based care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Improved patient satisfaction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Lower healthcare costs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6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e result for the triple a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222366"/>
            <a:ext cx="6240892" cy="544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81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Education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Bachelor’s Degree / Pre-Requisites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Doctor of Pharmacy Degree (</a:t>
            </a:r>
            <a:r>
              <a:rPr lang="en-US" dirty="0" err="1" smtClean="0">
                <a:solidFill>
                  <a:schemeClr val="tx1"/>
                </a:solidFill>
              </a:rPr>
              <a:t>PharmD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Pharmacy Residency (</a:t>
            </a:r>
            <a:r>
              <a:rPr lang="en-US" i="1" dirty="0" smtClean="0">
                <a:solidFill>
                  <a:schemeClr val="tx1"/>
                </a:solidFill>
              </a:rPr>
              <a:t>optional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PGY1 Pharmacy Practice Residency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PGY2 Specialty Residency Programs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Fellowships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Board Certification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77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Pharmacy Technicians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Pharmacy Technician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Training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Certification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Roles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707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Primary Care Pharmacist Services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Collaborative Chronic disease management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Patient Prescription Assistance / Cost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renewal / refill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Annual Medicare Wellness exams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Population-based care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adherence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Therapy Management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Clinical Resource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2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Functions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28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Patient </a:t>
            </a:r>
            <a:r>
              <a:rPr lang="en-US" b="1" dirty="0" smtClean="0">
                <a:solidFill>
                  <a:schemeClr val="tx1"/>
                </a:solidFill>
              </a:rPr>
              <a:t>assessment</a:t>
            </a:r>
            <a:r>
              <a:rPr lang="en-US" dirty="0" smtClean="0">
                <a:solidFill>
                  <a:schemeClr val="tx1"/>
                </a:solidFill>
              </a:rPr>
              <a:t> for medication-related factors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b="1" dirty="0" smtClean="0">
                <a:solidFill>
                  <a:schemeClr val="tx1"/>
                </a:solidFill>
              </a:rPr>
              <a:t>laboratory tests </a:t>
            </a:r>
            <a:r>
              <a:rPr lang="en-US" dirty="0" smtClean="0">
                <a:solidFill>
                  <a:schemeClr val="tx1"/>
                </a:solidFill>
              </a:rPr>
              <a:t>for monitoring drug therapy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Interpret data </a:t>
            </a:r>
            <a:r>
              <a:rPr lang="en-US" dirty="0" smtClean="0">
                <a:solidFill>
                  <a:schemeClr val="tx1"/>
                </a:solidFill>
              </a:rPr>
              <a:t>related to medication safety and effectiveness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Initiate or modify medication </a:t>
            </a:r>
            <a:r>
              <a:rPr lang="en-US" dirty="0" smtClean="0">
                <a:solidFill>
                  <a:schemeClr val="tx1"/>
                </a:solidFill>
              </a:rPr>
              <a:t>therapy plans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 information, education, and counseling about medications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7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48404" y="2181902"/>
            <a:ext cx="692943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rgbClr val="344068">
                    <a:lumMod val="75000"/>
                  </a:srgbClr>
                </a:solidFill>
                <a:latin typeface="Tw Cen MT"/>
                <a:ea typeface="+mn-ea"/>
                <a:cs typeface="+mn-cs"/>
              </a:rPr>
              <a:t>The Patient Engagement and Medication Management for Diabetes and Hypertension webinar training series is focused on engaging patients and medication compliance alongside pharmaceutical programs and their staff. </a:t>
            </a:r>
            <a:endParaRPr lang="en-US" sz="1350" dirty="0">
              <a:solidFill>
                <a:srgbClr val="344068">
                  <a:lumMod val="75000"/>
                </a:srgbClr>
              </a:solidFill>
              <a:latin typeface="Tw Cen MT"/>
              <a:ea typeface="+mn-ea"/>
              <a:cs typeface="+mn-cs"/>
            </a:endParaRPr>
          </a:p>
          <a:p>
            <a:pPr marL="557213" lvl="1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>
                  <a:lumMod val="75000"/>
                  <a:lumOff val="25000"/>
                </a:srgbClr>
              </a:solidFill>
              <a:latin typeface="Tw Cen MT"/>
              <a:ea typeface="+mn-ea"/>
              <a:cs typeface="+mn-cs"/>
            </a:endParaRPr>
          </a:p>
          <a:p>
            <a:pPr marL="557213" lvl="1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Today</a:t>
            </a:r>
          </a:p>
          <a:p>
            <a:pPr marL="900113" lvl="2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The Types and Importance of Pharmacy Services in Primary Care </a:t>
            </a:r>
          </a:p>
          <a:p>
            <a:pPr marL="557213" lvl="1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Tue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, Aug 21, 2018 3:00 PM - 4:00 PM 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MDT</a:t>
            </a:r>
          </a:p>
          <a:p>
            <a:pPr marL="900113" lvl="2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Medication Reconciliation:  An approach to ensure safe and effective medication management </a:t>
            </a:r>
          </a:p>
          <a:p>
            <a:pPr marL="557213" lvl="1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Tue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, Oct 16, 2018 3:00 PM - 4:00 PM 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MDT</a:t>
            </a:r>
          </a:p>
          <a:p>
            <a:pPr marL="900113" lvl="2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Patient and medical staff engagement to encourage medication adherence </a:t>
            </a:r>
          </a:p>
          <a:p>
            <a:pPr marL="557213" lvl="1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Tue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, Dec 18, 2018 3:00 PM - 4:00 PM </a:t>
            </a: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MST</a:t>
            </a:r>
          </a:p>
          <a:p>
            <a:pPr marL="900113" lvl="2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>
                    <a:lumMod val="75000"/>
                    <a:lumOff val="25000"/>
                  </a:srgbClr>
                </a:solidFill>
                <a:latin typeface="Tw Cen MT"/>
                <a:ea typeface="+mn-ea"/>
                <a:cs typeface="+mn-cs"/>
              </a:rPr>
              <a:t>Integrating Pharmacy Services into the Plan of Care </a:t>
            </a:r>
          </a:p>
          <a:p>
            <a:pPr marL="214313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srgbClr val="344068">
                  <a:lumMod val="75000"/>
                </a:srgbClr>
              </a:solidFill>
              <a:latin typeface="Tw Cen MT"/>
              <a:ea typeface="+mn-ea"/>
              <a:cs typeface="+mn-cs"/>
            </a:endParaRPr>
          </a:p>
          <a:p>
            <a:pPr marL="214313" indent="-214313" defTabSz="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rgbClr val="344068">
                    <a:lumMod val="75000"/>
                  </a:srgbClr>
                </a:solidFill>
                <a:latin typeface="Tw Cen MT"/>
                <a:ea typeface="+mn-ea"/>
                <a:cs typeface="+mn-cs"/>
              </a:rPr>
              <a:t>The </a:t>
            </a:r>
            <a:r>
              <a:rPr lang="en-US" sz="1350" dirty="0">
                <a:solidFill>
                  <a:srgbClr val="344068">
                    <a:lumMod val="75000"/>
                  </a:srgbClr>
                </a:solidFill>
                <a:latin typeface="Tw Cen MT"/>
                <a:ea typeface="+mn-ea"/>
                <a:cs typeface="+mn-cs"/>
              </a:rPr>
              <a:t>series will be led by Dr. Holmes a clinical pharmacist and Assistant Professor of Pharmacy Practice and Family Medicine at Idaho State University (ISU</a:t>
            </a:r>
            <a:r>
              <a:rPr lang="en-US" sz="1350" dirty="0">
                <a:solidFill>
                  <a:srgbClr val="344068">
                    <a:lumMod val="75000"/>
                  </a:srgbClr>
                </a:solidFill>
                <a:latin typeface="Tw Cen MT"/>
                <a:ea typeface="+mn-ea"/>
                <a:cs typeface="+mn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37345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Functions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Document </a:t>
            </a:r>
            <a:r>
              <a:rPr lang="en-US" dirty="0" smtClean="0">
                <a:solidFill>
                  <a:schemeClr val="tx1"/>
                </a:solidFill>
              </a:rPr>
              <a:t>care provided in patients’ record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Identify any barriers to patient adherence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Participate in </a:t>
            </a:r>
            <a:r>
              <a:rPr lang="en-US" b="1" dirty="0" smtClean="0">
                <a:solidFill>
                  <a:schemeClr val="tx1"/>
                </a:solidFill>
              </a:rPr>
              <a:t>multidisciplinary reviews </a:t>
            </a:r>
            <a:r>
              <a:rPr lang="en-US" dirty="0" smtClean="0">
                <a:solidFill>
                  <a:schemeClr val="tx1"/>
                </a:solidFill>
              </a:rPr>
              <a:t>of patients’ progress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Communicate with payers to resolve issues that impede access to medication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Communicate relevant issues to providers and team members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0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Funding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Pharmacists are </a:t>
            </a:r>
            <a:r>
              <a:rPr lang="en-US" b="1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recognized Medicare Part B providers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“Incident-to” billing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Restricted to 99211 billing level – “Level 1 visit”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Fee-for-service vs. value-based reimbursement </a:t>
            </a:r>
          </a:p>
        </p:txBody>
      </p:sp>
      <p:pic>
        <p:nvPicPr>
          <p:cNvPr id="3074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06" y="4171950"/>
            <a:ext cx="2841443" cy="14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94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Funding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Partnerships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Colleges of Pharmacy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clinics / institutions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Other Potential Revenue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340B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Medicare Annual Wellness Exams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Transition of Care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Medication Therapy Management ???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72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Provider Laws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Collaborative Practice Agreements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Formal agreement between pharmacist and physician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Outline delegated duties to the pharmacist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pharmacists to select, implement, monitor and adjust appropriate medication therapies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Pharmacist Independent Prescribing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Statins in patients with diabetes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00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Models of Pharmacy Services in Primary Care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3164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Clinic pharmacist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Pharmacy technician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Community pharmacists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In-house dispensing pharmacist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Remote / tele-pharmacy </a:t>
            </a:r>
          </a:p>
        </p:txBody>
      </p:sp>
    </p:spTree>
    <p:extLst>
      <p:ext uri="{BB962C8B-B14F-4D97-AF65-F5344CB8AC3E}">
        <p14:creationId xmlns:p14="http://schemas.microsoft.com/office/powerpoint/2010/main" val="1606843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Pharmacist Care Process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 descr="mage result for pharmacist patient care 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208087"/>
            <a:ext cx="5772150" cy="581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033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Examples of Pharmacist-Provider Collaboration in Primary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Asheville Project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Physician-Pharmacist Collaborative Care Model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CAPTION Study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Diabetes Initiative Program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60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Asheville Project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City of Asheville, NC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Partnership between physicians, health system, pharmacists, pharmacy associations, UNC, and the City of Asheville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therapy management for patients with diabetes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Expanded to asthma, lipid management, CV health,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956009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Asheville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Assess clinical, humanistic, and economic outcomes of community-based MTM for patients with chronic disease over 5 years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Participants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400 eligible employees from City of Asheville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Had to have either diabetes, high cholesterol, asthma, or depression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Certified/trained community and hospital pharmacists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Asheville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Patients linked with pharmacist care manager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Attend American Diabetes Association education classes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Required to attend regular pharmacist and provider visits as well as regular labs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Waived co-pay for visits and meds associated with condition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7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5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Types and Importance of Pharmacy Services in Primary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19500"/>
            <a:ext cx="42672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John T. Holmes, </a:t>
            </a:r>
            <a:r>
              <a:rPr lang="en-US" sz="2400" dirty="0" err="1" smtClean="0">
                <a:solidFill>
                  <a:schemeClr val="tx1"/>
                </a:solidFill>
              </a:rPr>
              <a:t>PharmD</a:t>
            </a:r>
            <a:r>
              <a:rPr lang="en-US" sz="2400" dirty="0" smtClean="0">
                <a:solidFill>
                  <a:schemeClr val="tx1"/>
                </a:solidFill>
              </a:rPr>
              <a:t>, BCPS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Departments of Family Medicine and Pharmacy Practice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Idaho State University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Asheville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Significant reduction in mean HbA1c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&gt;50% of patients had improvements in HbA1c at each follow-up visit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 proportion of patients with HbA1c &lt;7%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Reduced hospital and outpatient provider costs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Increased prescription costs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Decreased overall healthcare costs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City saves $4 on every $1 </a:t>
            </a:r>
            <a:r>
              <a:rPr lang="en-US" sz="2600" dirty="0" smtClean="0">
                <a:solidFill>
                  <a:schemeClr val="tx1"/>
                </a:solidFill>
              </a:rPr>
              <a:t>spent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Increased worker productivity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59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Physician-Pharmacist Collaborative Care Model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epwise approach toward a collaborative working relationship. Notes: Reprinted wi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43064"/>
            <a:ext cx="6819900" cy="54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849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CAPTION Study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Evaluate if a collaborative care model would be implemented in primary care to treat hypertension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Multisite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Idaho State University Family Medicine Residency clinic was a 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625 patients with uncontrolled hypertension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28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CAPTION Study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Blood pressure control was 43% in intervention group versus 34% in control group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Significant reduction in BP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-6.1/2.9 mm Hg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1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393700"/>
            <a:ext cx="8769748" cy="492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285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Diabetes Initiative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Statewide (Tennessee) effort to evaluate effectiveness of pharmacist-provider collaboration for diabetes treatment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Collaborative Care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Collaborative Practice Agreement allowing for independent pharmacist prescribing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Co-visits with provider and pharmacist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Pharmacist visits then discussion with provider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69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Diabetes Initiative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206 adult patients with uncontrolled diabetes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12 months of follow-up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Significant reduction in mean HbA1c (1.16%)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Increase in proportion of patients with HbA1c &lt;7%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12.75%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 36.7%</a:t>
            </a:r>
          </a:p>
          <a:p>
            <a:r>
              <a:rPr lang="en-US" sz="3000" dirty="0" smtClean="0">
                <a:solidFill>
                  <a:schemeClr val="tx1"/>
                </a:solidFill>
                <a:sym typeface="Wingdings"/>
              </a:rPr>
              <a:t>Decrease in proportion of patients with HbA1c &gt;9%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34.15%  16.5%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446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CDC Pharmacy Resources and Guides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www.cdc.gov/dhdsp/pubs/toolkits/pharmacy.htm</a:t>
            </a:r>
            <a:endParaRPr lang="en-US" dirty="0" smtClean="0"/>
          </a:p>
          <a:p>
            <a:r>
              <a:rPr lang="en-US" sz="3000" dirty="0" smtClean="0">
                <a:solidFill>
                  <a:schemeClr val="tx1"/>
                </a:solidFill>
              </a:rPr>
              <a:t>AHRQ Health Literacy Tools for Use in Pharmacies </a:t>
            </a:r>
          </a:p>
          <a:p>
            <a:pPr lvl="1"/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www.ahrq.gov/professionals/quality-patient-safety/pharmhealthlit/tools.html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CDC Creating Community-Clinical Linkages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www.cdc.gov/dhdsp/pubs/docs/ccl-pharmacy-guide.pdf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66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Upcoming Webinars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August 21, 2018, 3:00 pm </a:t>
            </a:r>
            <a:r>
              <a:rPr lang="en-US" b="1" dirty="0" smtClean="0"/>
              <a:t>MDT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Medication </a:t>
            </a:r>
            <a:r>
              <a:rPr lang="en-US" sz="2800" dirty="0"/>
              <a:t>Reconciliation:  An approach to ensure safe and effective medication management</a:t>
            </a:r>
          </a:p>
          <a:p>
            <a:r>
              <a:rPr lang="en-US" b="1" dirty="0"/>
              <a:t>October 16, 2018, 3:00 pm MDT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Patient and Medical Staff Engagement to Encourage Medication Adherence</a:t>
            </a:r>
          </a:p>
          <a:p>
            <a:r>
              <a:rPr lang="en-US" b="1" dirty="0"/>
              <a:t>December 18, 2018, 3:00 pm MDT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Integrating Pharmacy Services into the Plan of Care</a:t>
            </a:r>
          </a:p>
        </p:txBody>
      </p:sp>
    </p:spTree>
    <p:extLst>
      <p:ext uri="{BB962C8B-B14F-4D97-AF65-F5344CB8AC3E}">
        <p14:creationId xmlns:p14="http://schemas.microsoft.com/office/powerpoint/2010/main" val="137930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Describe the importance of medication management in primary care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Identify and classify different types of medication related problems (MRPs)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Explain different patient-care activities that may be preformed by pharmacy personnel in primary care clinics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41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lustration showing the two sides of clinical pharmacy: medicines opti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223" y="1657350"/>
            <a:ext cx="5855554" cy="389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1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Medication-Related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~ 60% of US population takes ≥1 prescription medication annually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~15% take ≥ 5 prescription medications 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Chronic conditions account for &gt;90% of prescriptions filled in the U.S. </a:t>
            </a:r>
          </a:p>
          <a:p>
            <a:r>
              <a:rPr lang="en-US" sz="3000" dirty="0">
                <a:solidFill>
                  <a:schemeClr val="tx1"/>
                </a:solidFill>
              </a:rPr>
              <a:t>80% of medical treatments include medications 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50% of prescribed medications not taken as directed 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~33% of prescriptions never filled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6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Medication-Related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Approximately </a:t>
            </a:r>
            <a:r>
              <a:rPr lang="en-US" dirty="0">
                <a:solidFill>
                  <a:schemeClr val="tx1"/>
                </a:solidFill>
              </a:rPr>
              <a:t>27% of patients experience ADE in ambulatory care setting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39% may be preventable or ameliorable </a:t>
            </a:r>
          </a:p>
          <a:p>
            <a:r>
              <a:rPr lang="en-US" dirty="0">
                <a:solidFill>
                  <a:schemeClr val="tx1"/>
                </a:solidFill>
              </a:rPr>
              <a:t>Estimated that 15% of older adults at risk for major drug-drug interaction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Medication-related problems cost ~$300 </a:t>
            </a:r>
            <a:r>
              <a:rPr lang="en-US" dirty="0" smtClean="0">
                <a:solidFill>
                  <a:schemeClr val="tx1"/>
                </a:solidFill>
              </a:rPr>
              <a:t>billion </a:t>
            </a:r>
            <a:r>
              <a:rPr lang="en-US" dirty="0">
                <a:solidFill>
                  <a:schemeClr val="tx1"/>
                </a:solidFill>
              </a:rPr>
              <a:t>per year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9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of MRPs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Unnecessary drug therapy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Needs additional drug therapy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Ineffective drug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Dosage too low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Dosage too high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Adverse Drug Reaction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</a:t>
            </a:r>
            <a:r>
              <a:rPr lang="en-US" dirty="0" err="1" smtClean="0">
                <a:solidFill>
                  <a:schemeClr val="tx1"/>
                </a:solidFill>
              </a:rPr>
              <a:t>Nonadherence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695276"/>
            <a:ext cx="6667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 smtClean="0">
                <a:solidFill>
                  <a:srgbClr val="222222"/>
                </a:solidFill>
                <a:latin typeface="Arial" charset="0"/>
              </a:rPr>
              <a:t>Cipolle</a:t>
            </a:r>
            <a:r>
              <a:rPr lang="en-US" sz="11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1100" dirty="0">
                <a:solidFill>
                  <a:srgbClr val="222222"/>
                </a:solidFill>
                <a:latin typeface="Arial" charset="0"/>
              </a:rPr>
              <a:t>RJ, Strand LM, Morley PC. </a:t>
            </a:r>
            <a:r>
              <a:rPr lang="en-US" sz="1100" i="1" dirty="0">
                <a:solidFill>
                  <a:srgbClr val="222222"/>
                </a:solidFill>
                <a:latin typeface="Arial" charset="0"/>
              </a:rPr>
              <a:t>Pharmaceutical Care Practice: The </a:t>
            </a:r>
            <a:r>
              <a:rPr lang="en-US" sz="1100" i="1" dirty="0" smtClean="0">
                <a:solidFill>
                  <a:srgbClr val="222222"/>
                </a:solidFill>
                <a:latin typeface="Arial" charset="0"/>
              </a:rPr>
              <a:t>Patient-Centered </a:t>
            </a:r>
          </a:p>
          <a:p>
            <a:r>
              <a:rPr lang="en-US" sz="1100" i="1" dirty="0" smtClean="0">
                <a:solidFill>
                  <a:srgbClr val="222222"/>
                </a:solidFill>
                <a:latin typeface="Arial" charset="0"/>
              </a:rPr>
              <a:t>Approach to Medication Management, </a:t>
            </a:r>
            <a:r>
              <a:rPr lang="en-US" sz="1100" dirty="0" smtClean="0">
                <a:solidFill>
                  <a:srgbClr val="222222"/>
                </a:solidFill>
                <a:latin typeface="Arial" charset="0"/>
              </a:rPr>
              <a:t>3</a:t>
            </a:r>
            <a:r>
              <a:rPr lang="en-US" sz="1100" baseline="30000" dirty="0" smtClean="0">
                <a:solidFill>
                  <a:srgbClr val="222222"/>
                </a:solidFill>
                <a:latin typeface="Arial" charset="0"/>
              </a:rPr>
              <a:t>rd</a:t>
            </a:r>
            <a:r>
              <a:rPr lang="en-US" sz="1100" dirty="0" smtClean="0">
                <a:solidFill>
                  <a:srgbClr val="222222"/>
                </a:solidFill>
                <a:latin typeface="Arial" charset="0"/>
              </a:rPr>
              <a:t> edition</a:t>
            </a:r>
            <a:r>
              <a:rPr lang="en-US" sz="1100" dirty="0">
                <a:solidFill>
                  <a:srgbClr val="222222"/>
                </a:solidFill>
                <a:latin typeface="Arial" charset="0"/>
              </a:rPr>
              <a:t>. New York: McGraw-Hill, </a:t>
            </a:r>
            <a:r>
              <a:rPr lang="en-US" sz="1100" dirty="0" smtClean="0">
                <a:solidFill>
                  <a:srgbClr val="222222"/>
                </a:solidFill>
                <a:latin typeface="Arial" charset="0"/>
              </a:rPr>
              <a:t>2012.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3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Sources of MRPs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Medication and regimen complexity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Poor communication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Provider &lt;-&gt; Pharmacist &lt;-&gt; Patient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Non-adherence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Prescribing errors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Inappropriate medication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Inadequate medication monitoring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5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Guideline-Based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 than 50% of patients with diabetes and dyslipidemia receive guideline-based care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Less than 66% of patient with hypertension receive recommended guideline-based care </a:t>
            </a:r>
          </a:p>
        </p:txBody>
      </p:sp>
    </p:spTree>
    <p:extLst>
      <p:ext uri="{BB962C8B-B14F-4D97-AF65-F5344CB8AC3E}">
        <p14:creationId xmlns:p14="http://schemas.microsoft.com/office/powerpoint/2010/main" val="190577739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DarkBackground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tegral">
  <a:themeElements>
    <a:clrScheme name="Custom 14">
      <a:dk1>
        <a:srgbClr val="262626"/>
      </a:dk1>
      <a:lt1>
        <a:sysClr val="window" lastClr="FFFFFF"/>
      </a:lt1>
      <a:dk2>
        <a:srgbClr val="344068"/>
      </a:dk2>
      <a:lt2>
        <a:srgbClr val="D9E0E6"/>
      </a:lt2>
      <a:accent1>
        <a:srgbClr val="7181B8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LightBkgd-stripes (6)</Template>
  <TotalTime>48942</TotalTime>
  <Words>1174</Words>
  <Application>Microsoft Office PowerPoint</Application>
  <PresentationFormat>On-screen Show (4:3)</PresentationFormat>
  <Paragraphs>219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ＭＳ Ｐゴシック</vt:lpstr>
      <vt:lpstr>Arial</vt:lpstr>
      <vt:lpstr>Calibri</vt:lpstr>
      <vt:lpstr>Tw Cen MT</vt:lpstr>
      <vt:lpstr>Tw Cen MT Condensed</vt:lpstr>
      <vt:lpstr>Wingdings</vt:lpstr>
      <vt:lpstr>Wingdings 3</vt:lpstr>
      <vt:lpstr>ForDarkBackground-NEW</vt:lpstr>
      <vt:lpstr>Integral</vt:lpstr>
      <vt:lpstr>Patient engagement and medication management for diabetes &amp; Hypertension</vt:lpstr>
      <vt:lpstr>Welcome</vt:lpstr>
      <vt:lpstr>The Types and Importance of Pharmacy Services in Primary Care</vt:lpstr>
      <vt:lpstr>Objectives </vt:lpstr>
      <vt:lpstr>Medication-Related Problems</vt:lpstr>
      <vt:lpstr>Medication-Related Problems</vt:lpstr>
      <vt:lpstr>Types of MRPs</vt:lpstr>
      <vt:lpstr>Sources of MRPs</vt:lpstr>
      <vt:lpstr>Guideline-Based Care</vt:lpstr>
      <vt:lpstr>Pharmacists in Primary Care </vt:lpstr>
      <vt:lpstr>Clinical Pharmacist</vt:lpstr>
      <vt:lpstr>Team-Based Care</vt:lpstr>
      <vt:lpstr>PowerPoint Presentation</vt:lpstr>
      <vt:lpstr>Benefits of Integrating Pharmacists</vt:lpstr>
      <vt:lpstr>PowerPoint Presentation</vt:lpstr>
      <vt:lpstr>Pharmacist Education </vt:lpstr>
      <vt:lpstr>Pharmacy Technicians </vt:lpstr>
      <vt:lpstr>Primary Care Pharmacist Services </vt:lpstr>
      <vt:lpstr>Pharmacist Functions </vt:lpstr>
      <vt:lpstr>Pharmacist Functions </vt:lpstr>
      <vt:lpstr>Funding </vt:lpstr>
      <vt:lpstr>Funding </vt:lpstr>
      <vt:lpstr>Pharmacist Provider Laws</vt:lpstr>
      <vt:lpstr>Models of Pharmacy Services in Primary Care </vt:lpstr>
      <vt:lpstr>Pharmacist Care Process</vt:lpstr>
      <vt:lpstr>Examples of Pharmacist-Provider Collaboration in Primary Care</vt:lpstr>
      <vt:lpstr>The Asheville Project </vt:lpstr>
      <vt:lpstr>The Asheville Project</vt:lpstr>
      <vt:lpstr>The Asheville Project</vt:lpstr>
      <vt:lpstr>The Asheville Project</vt:lpstr>
      <vt:lpstr>Physician-Pharmacist Collaborative Care Model </vt:lpstr>
      <vt:lpstr>PowerPoint Presentation</vt:lpstr>
      <vt:lpstr>The CAPTION Study </vt:lpstr>
      <vt:lpstr>The CAPTION Study</vt:lpstr>
      <vt:lpstr>PowerPoint Presentation</vt:lpstr>
      <vt:lpstr>Diabetes Initiative Program</vt:lpstr>
      <vt:lpstr>Diabetes Initiative Program</vt:lpstr>
      <vt:lpstr>Resources</vt:lpstr>
      <vt:lpstr>Upcoming Webinars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for adverse drug events:  a toll to improve safe medication use </dc:title>
  <dc:creator>Microsoft Office User</dc:creator>
  <cp:lastModifiedBy>Hannah Hysell</cp:lastModifiedBy>
  <cp:revision>151</cp:revision>
  <dcterms:created xsi:type="dcterms:W3CDTF">2018-01-05T17:05:16Z</dcterms:created>
  <dcterms:modified xsi:type="dcterms:W3CDTF">2018-06-19T20:24:10Z</dcterms:modified>
</cp:coreProperties>
</file>