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7"/>
  </p:notesMasterIdLst>
  <p:handoutMasterIdLst>
    <p:handoutMasterId r:id="rId38"/>
  </p:handoutMasterIdLst>
  <p:sldIdLst>
    <p:sldId id="1454" r:id="rId2"/>
    <p:sldId id="1755" r:id="rId3"/>
    <p:sldId id="1758" r:id="rId4"/>
    <p:sldId id="1712" r:id="rId5"/>
    <p:sldId id="1716" r:id="rId6"/>
    <p:sldId id="1775" r:id="rId7"/>
    <p:sldId id="1515" r:id="rId8"/>
    <p:sldId id="1771" r:id="rId9"/>
    <p:sldId id="1420" r:id="rId10"/>
    <p:sldId id="1425" r:id="rId11"/>
    <p:sldId id="1422" r:id="rId12"/>
    <p:sldId id="1427" r:id="rId13"/>
    <p:sldId id="1434" r:id="rId14"/>
    <p:sldId id="1435" r:id="rId15"/>
    <p:sldId id="1436" r:id="rId16"/>
    <p:sldId id="1437" r:id="rId17"/>
    <p:sldId id="1772" r:id="rId18"/>
    <p:sldId id="1759" r:id="rId19"/>
    <p:sldId id="1761" r:id="rId20"/>
    <p:sldId id="1762" r:id="rId21"/>
    <p:sldId id="1778" r:id="rId22"/>
    <p:sldId id="1735" r:id="rId23"/>
    <p:sldId id="1737" r:id="rId24"/>
    <p:sldId id="1738" r:id="rId25"/>
    <p:sldId id="1739" r:id="rId26"/>
    <p:sldId id="1740" r:id="rId27"/>
    <p:sldId id="1741" r:id="rId28"/>
    <p:sldId id="1742" r:id="rId29"/>
    <p:sldId id="1743" r:id="rId30"/>
    <p:sldId id="1744" r:id="rId31"/>
    <p:sldId id="1745" r:id="rId32"/>
    <p:sldId id="1746" r:id="rId33"/>
    <p:sldId id="1754" r:id="rId34"/>
    <p:sldId id="1777" r:id="rId35"/>
    <p:sldId id="1561"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1C497D"/>
    <a:srgbClr val="32724C"/>
    <a:srgbClr val="269138"/>
    <a:srgbClr val="872D1B"/>
    <a:srgbClr val="2860A4"/>
    <a:srgbClr val="265A9A"/>
    <a:srgbClr val="193B65"/>
    <a:srgbClr val="FD55A1"/>
    <a:srgbClr val="F7F7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6" autoAdjust="0"/>
    <p:restoredTop sz="74693" autoAdjust="0"/>
  </p:normalViewPr>
  <p:slideViewPr>
    <p:cSldViewPr snapToGrid="0">
      <p:cViewPr varScale="1">
        <p:scale>
          <a:sx n="51" d="100"/>
          <a:sy n="51" d="100"/>
        </p:scale>
        <p:origin x="1200" y="48"/>
      </p:cViewPr>
      <p:guideLst>
        <p:guide orient="horz" pos="2160"/>
        <p:guide pos="3840"/>
      </p:guideLst>
    </p:cSldViewPr>
  </p:slideViewPr>
  <p:notesTextViewPr>
    <p:cViewPr>
      <p:scale>
        <a:sx n="3" d="2"/>
        <a:sy n="3" d="2"/>
      </p:scale>
      <p:origin x="0" y="0"/>
    </p:cViewPr>
  </p:notesTextViewPr>
  <p:sorterViewPr>
    <p:cViewPr>
      <p:scale>
        <a:sx n="100" d="100"/>
        <a:sy n="100" d="100"/>
      </p:scale>
      <p:origin x="0" y="-191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AB29E-1780-4F80-BA1B-D1AFD62CD50E}" type="doc">
      <dgm:prSet loTypeId="urn:microsoft.com/office/officeart/2005/8/layout/target3" loCatId="list" qsTypeId="urn:microsoft.com/office/officeart/2005/8/quickstyle/simple5" qsCatId="simple" csTypeId="urn:microsoft.com/office/officeart/2005/8/colors/colorful5" csCatId="colorful" phldr="1"/>
      <dgm:spPr/>
      <dgm:t>
        <a:bodyPr/>
        <a:lstStyle/>
        <a:p>
          <a:endParaRPr lang="en-US"/>
        </a:p>
      </dgm:t>
    </dgm:pt>
    <dgm:pt modelId="{5C5B9E47-0132-426F-944E-A3BCFFEB1674}">
      <dgm:prSet phldrT="[Text]"/>
      <dgm:spPr>
        <a:ln>
          <a:solidFill>
            <a:schemeClr val="accent5">
              <a:hueOff val="0"/>
              <a:satOff val="0"/>
              <a:lumOff val="0"/>
            </a:schemeClr>
          </a:solidFill>
        </a:ln>
      </dgm:spPr>
      <dgm:t>
        <a:bodyPr/>
        <a:lstStyle/>
        <a:p>
          <a:r>
            <a:rPr lang="en-US" dirty="0" smtClean="0">
              <a:ln>
                <a:noFill/>
              </a:ln>
              <a:solidFill>
                <a:schemeClr val="tx1"/>
              </a:solidFill>
            </a:rPr>
            <a:t>Behaviorally-enhanced medical home</a:t>
          </a:r>
          <a:endParaRPr lang="en-US" dirty="0">
            <a:ln>
              <a:noFill/>
            </a:ln>
            <a:solidFill>
              <a:schemeClr val="tx1"/>
            </a:solidFill>
          </a:endParaRPr>
        </a:p>
      </dgm:t>
    </dgm:pt>
    <dgm:pt modelId="{44F8D574-A4A0-410B-AE94-B96626B44275}" type="parTrans" cxnId="{C83BE7FF-187B-4B3C-832C-CE323C4CADEA}">
      <dgm:prSet/>
      <dgm:spPr/>
      <dgm:t>
        <a:bodyPr/>
        <a:lstStyle/>
        <a:p>
          <a:endParaRPr lang="en-US">
            <a:ln>
              <a:noFill/>
            </a:ln>
            <a:solidFill>
              <a:schemeClr val="tx1"/>
            </a:solidFill>
          </a:endParaRPr>
        </a:p>
      </dgm:t>
    </dgm:pt>
    <dgm:pt modelId="{6FE6C7A4-49DA-40F8-B409-7B0A4589C324}" type="sibTrans" cxnId="{C83BE7FF-187B-4B3C-832C-CE323C4CADEA}">
      <dgm:prSet/>
      <dgm:spPr/>
      <dgm:t>
        <a:bodyPr/>
        <a:lstStyle/>
        <a:p>
          <a:endParaRPr lang="en-US">
            <a:ln>
              <a:noFill/>
            </a:ln>
            <a:solidFill>
              <a:schemeClr val="tx1"/>
            </a:solidFill>
          </a:endParaRPr>
        </a:p>
      </dgm:t>
    </dgm:pt>
    <dgm:pt modelId="{0EAE9C62-92C1-440E-994B-680BF39E7B59}">
      <dgm:prSet phldrT="[Text]"/>
      <dgm:spPr/>
      <dgm:t>
        <a:bodyPr/>
        <a:lstStyle/>
        <a:p>
          <a:r>
            <a:rPr lang="en-US" dirty="0" smtClean="0">
              <a:ln>
                <a:noFill/>
              </a:ln>
              <a:solidFill>
                <a:schemeClr val="tx1"/>
              </a:solidFill>
            </a:rPr>
            <a:t>Primary Care</a:t>
          </a:r>
          <a:endParaRPr lang="en-US" dirty="0">
            <a:ln>
              <a:noFill/>
            </a:ln>
            <a:solidFill>
              <a:schemeClr val="tx1"/>
            </a:solidFill>
          </a:endParaRPr>
        </a:p>
      </dgm:t>
    </dgm:pt>
    <dgm:pt modelId="{1CE6A9C5-1468-49FC-ACB5-4B8176CF119A}" type="parTrans" cxnId="{2AACFA86-08B7-45EA-9EBB-35A9466961AF}">
      <dgm:prSet/>
      <dgm:spPr/>
      <dgm:t>
        <a:bodyPr/>
        <a:lstStyle/>
        <a:p>
          <a:endParaRPr lang="en-US">
            <a:ln>
              <a:noFill/>
            </a:ln>
            <a:solidFill>
              <a:schemeClr val="tx1"/>
            </a:solidFill>
          </a:endParaRPr>
        </a:p>
      </dgm:t>
    </dgm:pt>
    <dgm:pt modelId="{1CDF131A-C54A-40FC-A632-0EE41AC1A8DA}" type="sibTrans" cxnId="{2AACFA86-08B7-45EA-9EBB-35A9466961AF}">
      <dgm:prSet/>
      <dgm:spPr/>
      <dgm:t>
        <a:bodyPr/>
        <a:lstStyle/>
        <a:p>
          <a:endParaRPr lang="en-US">
            <a:ln>
              <a:noFill/>
            </a:ln>
            <a:solidFill>
              <a:schemeClr val="tx1"/>
            </a:solidFill>
          </a:endParaRPr>
        </a:p>
      </dgm:t>
    </dgm:pt>
    <dgm:pt modelId="{EF3C0224-ACA4-4450-858D-63542E017E2E}">
      <dgm:prSet phldrT="[Text]"/>
      <dgm:spPr/>
      <dgm:t>
        <a:bodyPr/>
        <a:lstStyle/>
        <a:p>
          <a:r>
            <a:rPr lang="en-US" dirty="0" smtClean="0">
              <a:ln>
                <a:noFill/>
              </a:ln>
              <a:solidFill>
                <a:schemeClr val="tx1"/>
              </a:solidFill>
            </a:rPr>
            <a:t>BHC, Specialty Therapy</a:t>
          </a:r>
          <a:endParaRPr lang="en-US" dirty="0">
            <a:ln>
              <a:noFill/>
            </a:ln>
            <a:solidFill>
              <a:schemeClr val="tx1"/>
            </a:solidFill>
          </a:endParaRPr>
        </a:p>
      </dgm:t>
    </dgm:pt>
    <dgm:pt modelId="{E9EA24AC-B61E-4834-809C-7B1D2C016D82}" type="parTrans" cxnId="{429CE912-25BD-47B7-8640-946D9246E044}">
      <dgm:prSet/>
      <dgm:spPr/>
      <dgm:t>
        <a:bodyPr/>
        <a:lstStyle/>
        <a:p>
          <a:endParaRPr lang="en-US">
            <a:ln>
              <a:noFill/>
            </a:ln>
            <a:solidFill>
              <a:schemeClr val="tx1"/>
            </a:solidFill>
          </a:endParaRPr>
        </a:p>
      </dgm:t>
    </dgm:pt>
    <dgm:pt modelId="{1505D45A-D4E6-4D31-89BE-94BBEED8F434}" type="sibTrans" cxnId="{429CE912-25BD-47B7-8640-946D9246E044}">
      <dgm:prSet/>
      <dgm:spPr/>
      <dgm:t>
        <a:bodyPr/>
        <a:lstStyle/>
        <a:p>
          <a:endParaRPr lang="en-US">
            <a:ln>
              <a:noFill/>
            </a:ln>
            <a:solidFill>
              <a:schemeClr val="tx1"/>
            </a:solidFill>
          </a:endParaRPr>
        </a:p>
      </dgm:t>
    </dgm:pt>
    <dgm:pt modelId="{D7D1025F-D9B0-4544-BFD6-EA8C6D78FFB7}">
      <dgm:prSet phldrT="[Text]"/>
      <dgm:spPr/>
      <dgm:t>
        <a:bodyPr/>
        <a:lstStyle/>
        <a:p>
          <a:r>
            <a:rPr lang="en-US" dirty="0" smtClean="0">
              <a:ln>
                <a:noFill/>
              </a:ln>
              <a:solidFill>
                <a:schemeClr val="tx1"/>
              </a:solidFill>
            </a:rPr>
            <a:t>Outpatient group services</a:t>
          </a:r>
          <a:endParaRPr lang="en-US" dirty="0">
            <a:ln>
              <a:noFill/>
            </a:ln>
            <a:solidFill>
              <a:schemeClr val="tx1"/>
            </a:solidFill>
          </a:endParaRPr>
        </a:p>
      </dgm:t>
    </dgm:pt>
    <dgm:pt modelId="{D24E348D-9B35-4395-BF72-701C185FCD5C}" type="parTrans" cxnId="{7CF59153-39C6-4F04-A97A-7840C996E368}">
      <dgm:prSet/>
      <dgm:spPr/>
      <dgm:t>
        <a:bodyPr/>
        <a:lstStyle/>
        <a:p>
          <a:endParaRPr lang="en-US">
            <a:ln>
              <a:noFill/>
            </a:ln>
            <a:solidFill>
              <a:schemeClr val="tx1"/>
            </a:solidFill>
          </a:endParaRPr>
        </a:p>
      </dgm:t>
    </dgm:pt>
    <dgm:pt modelId="{F6095344-E0B7-4A7C-A414-A21EB9F8705B}" type="sibTrans" cxnId="{7CF59153-39C6-4F04-A97A-7840C996E368}">
      <dgm:prSet/>
      <dgm:spPr/>
      <dgm:t>
        <a:bodyPr/>
        <a:lstStyle/>
        <a:p>
          <a:endParaRPr lang="en-US">
            <a:ln>
              <a:noFill/>
            </a:ln>
            <a:solidFill>
              <a:schemeClr val="tx1"/>
            </a:solidFill>
          </a:endParaRPr>
        </a:p>
      </dgm:t>
    </dgm:pt>
    <dgm:pt modelId="{81298531-BD8C-4238-9539-40C34FAA0011}">
      <dgm:prSet phldrT="[Text]"/>
      <dgm:spPr/>
      <dgm:t>
        <a:bodyPr/>
        <a:lstStyle/>
        <a:p>
          <a:r>
            <a:rPr lang="en-US" dirty="0" smtClean="0">
              <a:ln>
                <a:noFill/>
              </a:ln>
              <a:solidFill>
                <a:schemeClr val="tx1"/>
              </a:solidFill>
            </a:rPr>
            <a:t>Group Psychotherapy</a:t>
          </a:r>
          <a:endParaRPr lang="en-US" dirty="0">
            <a:ln>
              <a:noFill/>
            </a:ln>
            <a:solidFill>
              <a:schemeClr val="tx1"/>
            </a:solidFill>
          </a:endParaRPr>
        </a:p>
      </dgm:t>
    </dgm:pt>
    <dgm:pt modelId="{B3FF825F-56C0-4EC8-89FD-DFBBC8C1622D}" type="parTrans" cxnId="{056DD428-2F54-4BCB-9CD5-460FDCEDCDD2}">
      <dgm:prSet/>
      <dgm:spPr/>
      <dgm:t>
        <a:bodyPr/>
        <a:lstStyle/>
        <a:p>
          <a:endParaRPr lang="en-US">
            <a:ln>
              <a:noFill/>
            </a:ln>
            <a:solidFill>
              <a:schemeClr val="tx1"/>
            </a:solidFill>
          </a:endParaRPr>
        </a:p>
      </dgm:t>
    </dgm:pt>
    <dgm:pt modelId="{7A6A00F8-05A8-49C6-B055-A2529F26B4B9}" type="sibTrans" cxnId="{056DD428-2F54-4BCB-9CD5-460FDCEDCDD2}">
      <dgm:prSet/>
      <dgm:spPr/>
      <dgm:t>
        <a:bodyPr/>
        <a:lstStyle/>
        <a:p>
          <a:endParaRPr lang="en-US">
            <a:ln>
              <a:noFill/>
            </a:ln>
            <a:solidFill>
              <a:schemeClr val="tx1"/>
            </a:solidFill>
          </a:endParaRPr>
        </a:p>
      </dgm:t>
    </dgm:pt>
    <dgm:pt modelId="{1F9C3C62-05D8-4B7D-8454-2ECAF3F0966F}">
      <dgm:prSet phldrT="[Text]"/>
      <dgm:spPr/>
      <dgm:t>
        <a:bodyPr/>
        <a:lstStyle/>
        <a:p>
          <a:r>
            <a:rPr lang="en-US" dirty="0" smtClean="0">
              <a:ln>
                <a:noFill/>
              </a:ln>
              <a:solidFill>
                <a:schemeClr val="tx1"/>
              </a:solidFill>
            </a:rPr>
            <a:t>Referrals to higher levels of care</a:t>
          </a:r>
          <a:endParaRPr lang="en-US" dirty="0">
            <a:ln>
              <a:noFill/>
            </a:ln>
            <a:solidFill>
              <a:schemeClr val="tx1"/>
            </a:solidFill>
          </a:endParaRPr>
        </a:p>
      </dgm:t>
    </dgm:pt>
    <dgm:pt modelId="{8327186B-1268-47BE-8863-49706F014914}" type="parTrans" cxnId="{1143A815-DE69-4B2F-A0CA-2E2292D87BAA}">
      <dgm:prSet/>
      <dgm:spPr/>
      <dgm:t>
        <a:bodyPr/>
        <a:lstStyle/>
        <a:p>
          <a:endParaRPr lang="en-US">
            <a:ln>
              <a:noFill/>
            </a:ln>
            <a:solidFill>
              <a:schemeClr val="tx1"/>
            </a:solidFill>
          </a:endParaRPr>
        </a:p>
      </dgm:t>
    </dgm:pt>
    <dgm:pt modelId="{60A7BCF0-AF09-4F65-85CF-1DF972F9B530}" type="sibTrans" cxnId="{1143A815-DE69-4B2F-A0CA-2E2292D87BAA}">
      <dgm:prSet/>
      <dgm:spPr/>
      <dgm:t>
        <a:bodyPr/>
        <a:lstStyle/>
        <a:p>
          <a:endParaRPr lang="en-US">
            <a:ln>
              <a:noFill/>
            </a:ln>
            <a:solidFill>
              <a:schemeClr val="tx1"/>
            </a:solidFill>
          </a:endParaRPr>
        </a:p>
      </dgm:t>
    </dgm:pt>
    <dgm:pt modelId="{1FE04781-94A1-428A-B4D9-45E4CC0FCC7F}">
      <dgm:prSet phldrT="[Text]"/>
      <dgm:spPr/>
      <dgm:t>
        <a:bodyPr/>
        <a:lstStyle/>
        <a:p>
          <a:r>
            <a:rPr lang="en-US" dirty="0" smtClean="0">
              <a:ln>
                <a:noFill/>
              </a:ln>
              <a:solidFill>
                <a:schemeClr val="tx1"/>
              </a:solidFill>
            </a:rPr>
            <a:t>Medical detox</a:t>
          </a:r>
          <a:endParaRPr lang="en-US" dirty="0">
            <a:ln>
              <a:noFill/>
            </a:ln>
            <a:solidFill>
              <a:schemeClr val="tx1"/>
            </a:solidFill>
          </a:endParaRPr>
        </a:p>
      </dgm:t>
    </dgm:pt>
    <dgm:pt modelId="{62920894-CAD9-4FF5-A6EC-052BFC2105C4}" type="parTrans" cxnId="{4123E90C-AC6E-4ED6-BE64-FB6840594366}">
      <dgm:prSet/>
      <dgm:spPr/>
      <dgm:t>
        <a:bodyPr/>
        <a:lstStyle/>
        <a:p>
          <a:endParaRPr lang="en-US">
            <a:ln>
              <a:noFill/>
            </a:ln>
            <a:solidFill>
              <a:schemeClr val="tx1"/>
            </a:solidFill>
          </a:endParaRPr>
        </a:p>
      </dgm:t>
    </dgm:pt>
    <dgm:pt modelId="{50745DA2-68ED-4314-A7DB-13BC20534889}" type="sibTrans" cxnId="{4123E90C-AC6E-4ED6-BE64-FB6840594366}">
      <dgm:prSet/>
      <dgm:spPr/>
      <dgm:t>
        <a:bodyPr/>
        <a:lstStyle/>
        <a:p>
          <a:endParaRPr lang="en-US">
            <a:ln>
              <a:noFill/>
            </a:ln>
            <a:solidFill>
              <a:schemeClr val="tx1"/>
            </a:solidFill>
          </a:endParaRPr>
        </a:p>
      </dgm:t>
    </dgm:pt>
    <dgm:pt modelId="{43782C78-84DC-407E-BEBA-26CA8763BCB0}">
      <dgm:prSet phldrT="[Text]"/>
      <dgm:spPr/>
      <dgm:t>
        <a:bodyPr/>
        <a:lstStyle/>
        <a:p>
          <a:r>
            <a:rPr lang="en-US" dirty="0" smtClean="0">
              <a:ln>
                <a:noFill/>
              </a:ln>
              <a:solidFill>
                <a:schemeClr val="tx1"/>
              </a:solidFill>
            </a:rPr>
            <a:t>CHC</a:t>
          </a:r>
          <a:endParaRPr lang="en-US" dirty="0">
            <a:ln>
              <a:noFill/>
            </a:ln>
            <a:solidFill>
              <a:schemeClr val="tx1"/>
            </a:solidFill>
          </a:endParaRPr>
        </a:p>
      </dgm:t>
    </dgm:pt>
    <dgm:pt modelId="{8ED1855B-CF2E-4208-9D6D-5CDA9D9EB753}" type="parTrans" cxnId="{95D2BC14-C634-41FF-AF25-92BDFC870EDE}">
      <dgm:prSet/>
      <dgm:spPr/>
      <dgm:t>
        <a:bodyPr/>
        <a:lstStyle/>
        <a:p>
          <a:endParaRPr lang="en-US">
            <a:ln>
              <a:noFill/>
            </a:ln>
            <a:solidFill>
              <a:schemeClr val="tx1"/>
            </a:solidFill>
          </a:endParaRPr>
        </a:p>
      </dgm:t>
    </dgm:pt>
    <dgm:pt modelId="{0F258F4C-7F25-4728-8BE8-C439B9D3C822}" type="sibTrans" cxnId="{95D2BC14-C634-41FF-AF25-92BDFC870EDE}">
      <dgm:prSet/>
      <dgm:spPr/>
      <dgm:t>
        <a:bodyPr/>
        <a:lstStyle/>
        <a:p>
          <a:endParaRPr lang="en-US">
            <a:ln>
              <a:noFill/>
            </a:ln>
            <a:solidFill>
              <a:schemeClr val="tx1"/>
            </a:solidFill>
          </a:endParaRPr>
        </a:p>
      </dgm:t>
    </dgm:pt>
    <dgm:pt modelId="{B8BE2E66-7942-4F40-B971-65FF1BCCFF07}">
      <dgm:prSet phldrT="[Text]"/>
      <dgm:spPr/>
      <dgm:t>
        <a:bodyPr/>
        <a:lstStyle/>
        <a:p>
          <a:r>
            <a:rPr lang="en-US" dirty="0" smtClean="0">
              <a:ln>
                <a:noFill/>
              </a:ln>
              <a:solidFill>
                <a:schemeClr val="tx1"/>
              </a:solidFill>
            </a:rPr>
            <a:t>Peer Support</a:t>
          </a:r>
          <a:endParaRPr lang="en-US" dirty="0">
            <a:ln>
              <a:noFill/>
            </a:ln>
            <a:solidFill>
              <a:schemeClr val="tx1"/>
            </a:solidFill>
          </a:endParaRPr>
        </a:p>
      </dgm:t>
    </dgm:pt>
    <dgm:pt modelId="{E551AC0A-0710-4363-BCA8-29D28CEF9178}" type="parTrans" cxnId="{DAEDA07A-2171-4436-A359-914B996E1ED6}">
      <dgm:prSet/>
      <dgm:spPr/>
      <dgm:t>
        <a:bodyPr/>
        <a:lstStyle/>
        <a:p>
          <a:endParaRPr lang="en-US">
            <a:ln>
              <a:noFill/>
            </a:ln>
            <a:solidFill>
              <a:schemeClr val="tx1"/>
            </a:solidFill>
          </a:endParaRPr>
        </a:p>
      </dgm:t>
    </dgm:pt>
    <dgm:pt modelId="{B09B58DC-6242-4551-9E6E-0C58CA81D328}" type="sibTrans" cxnId="{DAEDA07A-2171-4436-A359-914B996E1ED6}">
      <dgm:prSet/>
      <dgm:spPr/>
      <dgm:t>
        <a:bodyPr/>
        <a:lstStyle/>
        <a:p>
          <a:endParaRPr lang="en-US">
            <a:ln>
              <a:noFill/>
            </a:ln>
            <a:solidFill>
              <a:schemeClr val="tx1"/>
            </a:solidFill>
          </a:endParaRPr>
        </a:p>
      </dgm:t>
    </dgm:pt>
    <dgm:pt modelId="{665E3B54-F0FB-4B14-BC58-A8EB1BDB245A}">
      <dgm:prSet phldrT="[Text]"/>
      <dgm:spPr/>
      <dgm:t>
        <a:bodyPr/>
        <a:lstStyle/>
        <a:p>
          <a:r>
            <a:rPr lang="en-US" dirty="0" smtClean="0">
              <a:ln>
                <a:noFill/>
              </a:ln>
              <a:solidFill>
                <a:schemeClr val="tx1"/>
              </a:solidFill>
            </a:rPr>
            <a:t>EOP</a:t>
          </a:r>
          <a:endParaRPr lang="en-US" dirty="0">
            <a:ln>
              <a:noFill/>
            </a:ln>
            <a:solidFill>
              <a:schemeClr val="tx1"/>
            </a:solidFill>
          </a:endParaRPr>
        </a:p>
      </dgm:t>
    </dgm:pt>
    <dgm:pt modelId="{958B06DD-3CA6-49FA-88E3-3E975135CCFA}" type="parTrans" cxnId="{884859B8-43B9-4D26-9111-86E9C4A81563}">
      <dgm:prSet/>
      <dgm:spPr/>
      <dgm:t>
        <a:bodyPr/>
        <a:lstStyle/>
        <a:p>
          <a:endParaRPr lang="en-US">
            <a:ln>
              <a:noFill/>
            </a:ln>
            <a:solidFill>
              <a:schemeClr val="tx1"/>
            </a:solidFill>
          </a:endParaRPr>
        </a:p>
      </dgm:t>
    </dgm:pt>
    <dgm:pt modelId="{5004327E-4953-4EC6-99CC-C08BE1B5F5C0}" type="sibTrans" cxnId="{884859B8-43B9-4D26-9111-86E9C4A81563}">
      <dgm:prSet/>
      <dgm:spPr/>
      <dgm:t>
        <a:bodyPr/>
        <a:lstStyle/>
        <a:p>
          <a:endParaRPr lang="en-US">
            <a:ln>
              <a:noFill/>
            </a:ln>
            <a:solidFill>
              <a:schemeClr val="tx1"/>
            </a:solidFill>
          </a:endParaRPr>
        </a:p>
      </dgm:t>
    </dgm:pt>
    <dgm:pt modelId="{AA6AA0D8-8CF5-4C7D-8740-AD165CCEDA50}">
      <dgm:prSet phldrT="[Text]"/>
      <dgm:spPr/>
      <dgm:t>
        <a:bodyPr/>
        <a:lstStyle/>
        <a:p>
          <a:r>
            <a:rPr lang="en-US" dirty="0" smtClean="0">
              <a:ln>
                <a:noFill/>
              </a:ln>
              <a:solidFill>
                <a:schemeClr val="tx1"/>
              </a:solidFill>
            </a:rPr>
            <a:t>IOP</a:t>
          </a:r>
          <a:endParaRPr lang="en-US" dirty="0">
            <a:ln>
              <a:noFill/>
            </a:ln>
            <a:solidFill>
              <a:schemeClr val="tx1"/>
            </a:solidFill>
          </a:endParaRPr>
        </a:p>
      </dgm:t>
    </dgm:pt>
    <dgm:pt modelId="{38EC0112-590D-41CD-8C7E-2E9707722AD7}" type="parTrans" cxnId="{34230E92-E001-472A-951D-795E4FB7F62B}">
      <dgm:prSet/>
      <dgm:spPr/>
      <dgm:t>
        <a:bodyPr/>
        <a:lstStyle/>
        <a:p>
          <a:endParaRPr lang="en-US">
            <a:ln>
              <a:noFill/>
            </a:ln>
            <a:solidFill>
              <a:schemeClr val="tx1"/>
            </a:solidFill>
          </a:endParaRPr>
        </a:p>
      </dgm:t>
    </dgm:pt>
    <dgm:pt modelId="{363DA7DC-4E44-47FF-A60A-53F370397774}" type="sibTrans" cxnId="{34230E92-E001-472A-951D-795E4FB7F62B}">
      <dgm:prSet/>
      <dgm:spPr/>
      <dgm:t>
        <a:bodyPr/>
        <a:lstStyle/>
        <a:p>
          <a:endParaRPr lang="en-US">
            <a:ln>
              <a:noFill/>
            </a:ln>
            <a:solidFill>
              <a:schemeClr val="tx1"/>
            </a:solidFill>
          </a:endParaRPr>
        </a:p>
      </dgm:t>
    </dgm:pt>
    <dgm:pt modelId="{31DF5355-E7B9-40E8-9DD7-768BDFA7F43D}">
      <dgm:prSet phldrT="[Text]"/>
      <dgm:spPr/>
      <dgm:t>
        <a:bodyPr/>
        <a:lstStyle/>
        <a:p>
          <a:r>
            <a:rPr lang="en-US" dirty="0" smtClean="0">
              <a:ln>
                <a:noFill/>
              </a:ln>
              <a:solidFill>
                <a:schemeClr val="tx1"/>
              </a:solidFill>
            </a:rPr>
            <a:t>Group Medical Visits</a:t>
          </a:r>
          <a:endParaRPr lang="en-US" dirty="0">
            <a:ln>
              <a:noFill/>
            </a:ln>
            <a:solidFill>
              <a:schemeClr val="tx1"/>
            </a:solidFill>
          </a:endParaRPr>
        </a:p>
      </dgm:t>
    </dgm:pt>
    <dgm:pt modelId="{99EA7E78-5A05-4926-9D6F-16180FA8E6EE}" type="parTrans" cxnId="{6C0804D2-E709-45AE-B9D0-70B73C33381A}">
      <dgm:prSet/>
      <dgm:spPr/>
      <dgm:t>
        <a:bodyPr/>
        <a:lstStyle/>
        <a:p>
          <a:endParaRPr lang="en-US">
            <a:ln>
              <a:noFill/>
            </a:ln>
            <a:solidFill>
              <a:schemeClr val="tx1"/>
            </a:solidFill>
          </a:endParaRPr>
        </a:p>
      </dgm:t>
    </dgm:pt>
    <dgm:pt modelId="{D8815F33-7B7E-44BF-936E-4F24B7FA4F99}" type="sibTrans" cxnId="{6C0804D2-E709-45AE-B9D0-70B73C33381A}">
      <dgm:prSet/>
      <dgm:spPr/>
      <dgm:t>
        <a:bodyPr/>
        <a:lstStyle/>
        <a:p>
          <a:endParaRPr lang="en-US">
            <a:ln>
              <a:noFill/>
            </a:ln>
            <a:solidFill>
              <a:schemeClr val="tx1"/>
            </a:solidFill>
          </a:endParaRPr>
        </a:p>
      </dgm:t>
    </dgm:pt>
    <dgm:pt modelId="{721A2268-1427-4D1E-81B9-17754A593162}">
      <dgm:prSet phldrT="[Text]"/>
      <dgm:spPr/>
      <dgm:t>
        <a:bodyPr/>
        <a:lstStyle/>
        <a:p>
          <a:r>
            <a:rPr lang="en-US" dirty="0" smtClean="0">
              <a:ln>
                <a:noFill/>
              </a:ln>
              <a:solidFill>
                <a:schemeClr val="tx1"/>
              </a:solidFill>
            </a:rPr>
            <a:t>Inpatient A&amp;D services</a:t>
          </a:r>
          <a:endParaRPr lang="en-US" dirty="0">
            <a:ln>
              <a:noFill/>
            </a:ln>
            <a:solidFill>
              <a:schemeClr val="tx1"/>
            </a:solidFill>
          </a:endParaRPr>
        </a:p>
      </dgm:t>
    </dgm:pt>
    <dgm:pt modelId="{FB48A17F-F6A2-4EC8-88E8-DC92A611934A}" type="parTrans" cxnId="{8E056A8B-98A2-4C30-8B57-0E66D94FB250}">
      <dgm:prSet/>
      <dgm:spPr/>
      <dgm:t>
        <a:bodyPr/>
        <a:lstStyle/>
        <a:p>
          <a:endParaRPr lang="en-US">
            <a:ln>
              <a:noFill/>
            </a:ln>
            <a:solidFill>
              <a:schemeClr val="tx1"/>
            </a:solidFill>
          </a:endParaRPr>
        </a:p>
      </dgm:t>
    </dgm:pt>
    <dgm:pt modelId="{D4AE067D-0987-4356-899A-6A1205ECDBA5}" type="sibTrans" cxnId="{8E056A8B-98A2-4C30-8B57-0E66D94FB250}">
      <dgm:prSet/>
      <dgm:spPr/>
      <dgm:t>
        <a:bodyPr/>
        <a:lstStyle/>
        <a:p>
          <a:endParaRPr lang="en-US">
            <a:ln>
              <a:noFill/>
            </a:ln>
            <a:solidFill>
              <a:schemeClr val="tx1"/>
            </a:solidFill>
          </a:endParaRPr>
        </a:p>
      </dgm:t>
    </dgm:pt>
    <dgm:pt modelId="{E42079ED-2821-4511-AE59-57BC376A598A}">
      <dgm:prSet phldrT="[Text]"/>
      <dgm:spPr/>
      <dgm:t>
        <a:bodyPr/>
        <a:lstStyle/>
        <a:p>
          <a:r>
            <a:rPr lang="en-US" dirty="0" smtClean="0">
              <a:ln>
                <a:noFill/>
              </a:ln>
              <a:solidFill>
                <a:schemeClr val="tx1"/>
              </a:solidFill>
            </a:rPr>
            <a:t>Residential/Sober Living</a:t>
          </a:r>
          <a:endParaRPr lang="en-US" dirty="0">
            <a:ln>
              <a:noFill/>
            </a:ln>
            <a:solidFill>
              <a:schemeClr val="tx1"/>
            </a:solidFill>
          </a:endParaRPr>
        </a:p>
      </dgm:t>
    </dgm:pt>
    <dgm:pt modelId="{418F9319-F1A2-4FA0-8B26-F661CA199C31}" type="parTrans" cxnId="{3901AC2A-F8A7-4E64-B17D-4EF1A421F1AE}">
      <dgm:prSet/>
      <dgm:spPr/>
      <dgm:t>
        <a:bodyPr/>
        <a:lstStyle/>
        <a:p>
          <a:endParaRPr lang="en-US">
            <a:ln>
              <a:noFill/>
            </a:ln>
            <a:solidFill>
              <a:schemeClr val="tx1"/>
            </a:solidFill>
          </a:endParaRPr>
        </a:p>
      </dgm:t>
    </dgm:pt>
    <dgm:pt modelId="{2E8DCE65-EFB7-4914-8D2E-712BD0864A6F}" type="sibTrans" cxnId="{3901AC2A-F8A7-4E64-B17D-4EF1A421F1AE}">
      <dgm:prSet/>
      <dgm:spPr/>
      <dgm:t>
        <a:bodyPr/>
        <a:lstStyle/>
        <a:p>
          <a:endParaRPr lang="en-US">
            <a:ln>
              <a:noFill/>
            </a:ln>
            <a:solidFill>
              <a:schemeClr val="tx1"/>
            </a:solidFill>
          </a:endParaRPr>
        </a:p>
      </dgm:t>
    </dgm:pt>
    <dgm:pt modelId="{5EF3D0E8-A468-4ABC-BAF4-2FC00EBD58ED}">
      <dgm:prSet phldrT="[Text]"/>
      <dgm:spPr/>
      <dgm:t>
        <a:bodyPr/>
        <a:lstStyle/>
        <a:p>
          <a:r>
            <a:rPr lang="en-US" dirty="0" smtClean="0">
              <a:ln>
                <a:noFill/>
              </a:ln>
              <a:solidFill>
                <a:schemeClr val="tx1"/>
              </a:solidFill>
            </a:rPr>
            <a:t>Psychiatry</a:t>
          </a:r>
          <a:endParaRPr lang="en-US" dirty="0">
            <a:ln>
              <a:noFill/>
            </a:ln>
            <a:solidFill>
              <a:schemeClr val="tx1"/>
            </a:solidFill>
          </a:endParaRPr>
        </a:p>
      </dgm:t>
    </dgm:pt>
    <dgm:pt modelId="{56AF939C-C719-415E-9290-91FF80808FF8}" type="parTrans" cxnId="{164436C7-1F51-4E8B-B442-A98872A8CAC7}">
      <dgm:prSet/>
      <dgm:spPr/>
      <dgm:t>
        <a:bodyPr/>
        <a:lstStyle/>
        <a:p>
          <a:endParaRPr lang="en-US"/>
        </a:p>
      </dgm:t>
    </dgm:pt>
    <dgm:pt modelId="{542E7476-65CE-4A15-9762-F5373F66F8E5}" type="sibTrans" cxnId="{164436C7-1F51-4E8B-B442-A98872A8CAC7}">
      <dgm:prSet/>
      <dgm:spPr/>
      <dgm:t>
        <a:bodyPr/>
        <a:lstStyle/>
        <a:p>
          <a:endParaRPr lang="en-US"/>
        </a:p>
      </dgm:t>
    </dgm:pt>
    <dgm:pt modelId="{C686F8FD-0E18-4AB0-A443-7D52876A3C80}" type="pres">
      <dgm:prSet presAssocID="{B7AAB29E-1780-4F80-BA1B-D1AFD62CD50E}" presName="Name0" presStyleCnt="0">
        <dgm:presLayoutVars>
          <dgm:chMax val="7"/>
          <dgm:dir/>
          <dgm:animLvl val="lvl"/>
          <dgm:resizeHandles val="exact"/>
        </dgm:presLayoutVars>
      </dgm:prSet>
      <dgm:spPr/>
      <dgm:t>
        <a:bodyPr/>
        <a:lstStyle/>
        <a:p>
          <a:endParaRPr lang="en-US"/>
        </a:p>
      </dgm:t>
    </dgm:pt>
    <dgm:pt modelId="{D5EEC2E9-6A34-416A-81EB-3812763F5A62}" type="pres">
      <dgm:prSet presAssocID="{5C5B9E47-0132-426F-944E-A3BCFFEB1674}" presName="circle1" presStyleLbl="node1" presStyleIdx="0" presStyleCnt="3"/>
      <dgm:spPr/>
    </dgm:pt>
    <dgm:pt modelId="{7039873E-6416-47D6-94F5-F44B956C933A}" type="pres">
      <dgm:prSet presAssocID="{5C5B9E47-0132-426F-944E-A3BCFFEB1674}" presName="space" presStyleCnt="0"/>
      <dgm:spPr/>
    </dgm:pt>
    <dgm:pt modelId="{F8909A83-6901-460A-84D8-B80ABFC3FFA8}" type="pres">
      <dgm:prSet presAssocID="{5C5B9E47-0132-426F-944E-A3BCFFEB1674}" presName="rect1" presStyleLbl="alignAcc1" presStyleIdx="0" presStyleCnt="3" custScaleX="100000" custScaleY="100000"/>
      <dgm:spPr/>
      <dgm:t>
        <a:bodyPr/>
        <a:lstStyle/>
        <a:p>
          <a:endParaRPr lang="en-US"/>
        </a:p>
      </dgm:t>
    </dgm:pt>
    <dgm:pt modelId="{2ADA83BE-90F0-4A05-9AA8-55E8540931FE}" type="pres">
      <dgm:prSet presAssocID="{D7D1025F-D9B0-4544-BFD6-EA8C6D78FFB7}" presName="vertSpace2" presStyleLbl="node1" presStyleIdx="0" presStyleCnt="3"/>
      <dgm:spPr/>
    </dgm:pt>
    <dgm:pt modelId="{715980C9-38C0-46E0-BB06-440F25BF8317}" type="pres">
      <dgm:prSet presAssocID="{D7D1025F-D9B0-4544-BFD6-EA8C6D78FFB7}" presName="circle2" presStyleLbl="node1" presStyleIdx="1" presStyleCnt="3"/>
      <dgm:spPr/>
    </dgm:pt>
    <dgm:pt modelId="{4F9CC725-98E5-4796-97B2-AFF67EFFDDD5}" type="pres">
      <dgm:prSet presAssocID="{D7D1025F-D9B0-4544-BFD6-EA8C6D78FFB7}" presName="rect2" presStyleLbl="alignAcc1" presStyleIdx="1" presStyleCnt="3"/>
      <dgm:spPr/>
      <dgm:t>
        <a:bodyPr/>
        <a:lstStyle/>
        <a:p>
          <a:endParaRPr lang="en-US"/>
        </a:p>
      </dgm:t>
    </dgm:pt>
    <dgm:pt modelId="{BC553363-947D-4FB5-9A78-B8AB75BB8E31}" type="pres">
      <dgm:prSet presAssocID="{1F9C3C62-05D8-4B7D-8454-2ECAF3F0966F}" presName="vertSpace3" presStyleLbl="node1" presStyleIdx="1" presStyleCnt="3"/>
      <dgm:spPr/>
    </dgm:pt>
    <dgm:pt modelId="{B02627A1-B029-4293-AF28-B4CA9CEA334B}" type="pres">
      <dgm:prSet presAssocID="{1F9C3C62-05D8-4B7D-8454-2ECAF3F0966F}" presName="circle3" presStyleLbl="node1" presStyleIdx="2" presStyleCnt="3"/>
      <dgm:spPr/>
    </dgm:pt>
    <dgm:pt modelId="{96CC37BB-0741-4126-826C-4FDB302FB6C3}" type="pres">
      <dgm:prSet presAssocID="{1F9C3C62-05D8-4B7D-8454-2ECAF3F0966F}" presName="rect3" presStyleLbl="alignAcc1" presStyleIdx="2" presStyleCnt="3"/>
      <dgm:spPr/>
      <dgm:t>
        <a:bodyPr/>
        <a:lstStyle/>
        <a:p>
          <a:endParaRPr lang="en-US"/>
        </a:p>
      </dgm:t>
    </dgm:pt>
    <dgm:pt modelId="{7983CD3F-50E7-4A6E-898A-B9B53D6D072F}" type="pres">
      <dgm:prSet presAssocID="{5C5B9E47-0132-426F-944E-A3BCFFEB1674}" presName="rect1ParTx" presStyleLbl="alignAcc1" presStyleIdx="2" presStyleCnt="3">
        <dgm:presLayoutVars>
          <dgm:chMax val="1"/>
          <dgm:bulletEnabled val="1"/>
        </dgm:presLayoutVars>
      </dgm:prSet>
      <dgm:spPr/>
      <dgm:t>
        <a:bodyPr/>
        <a:lstStyle/>
        <a:p>
          <a:endParaRPr lang="en-US"/>
        </a:p>
      </dgm:t>
    </dgm:pt>
    <dgm:pt modelId="{45CE7FA0-944D-43A4-80D1-C33D7560713E}" type="pres">
      <dgm:prSet presAssocID="{5C5B9E47-0132-426F-944E-A3BCFFEB1674}" presName="rect1ChTx" presStyleLbl="alignAcc1" presStyleIdx="2" presStyleCnt="3" custScaleY="141463">
        <dgm:presLayoutVars>
          <dgm:bulletEnabled val="1"/>
        </dgm:presLayoutVars>
      </dgm:prSet>
      <dgm:spPr/>
      <dgm:t>
        <a:bodyPr/>
        <a:lstStyle/>
        <a:p>
          <a:endParaRPr lang="en-US"/>
        </a:p>
      </dgm:t>
    </dgm:pt>
    <dgm:pt modelId="{C0DE2830-90AB-4C7A-9095-429C6512F1D1}" type="pres">
      <dgm:prSet presAssocID="{D7D1025F-D9B0-4544-BFD6-EA8C6D78FFB7}" presName="rect2ParTx" presStyleLbl="alignAcc1" presStyleIdx="2" presStyleCnt="3">
        <dgm:presLayoutVars>
          <dgm:chMax val="1"/>
          <dgm:bulletEnabled val="1"/>
        </dgm:presLayoutVars>
      </dgm:prSet>
      <dgm:spPr/>
      <dgm:t>
        <a:bodyPr/>
        <a:lstStyle/>
        <a:p>
          <a:endParaRPr lang="en-US"/>
        </a:p>
      </dgm:t>
    </dgm:pt>
    <dgm:pt modelId="{835F86BA-EA97-4203-8F78-4D2DD5C0E130}" type="pres">
      <dgm:prSet presAssocID="{D7D1025F-D9B0-4544-BFD6-EA8C6D78FFB7}" presName="rect2ChTx" presStyleLbl="alignAcc1" presStyleIdx="2" presStyleCnt="3">
        <dgm:presLayoutVars>
          <dgm:bulletEnabled val="1"/>
        </dgm:presLayoutVars>
      </dgm:prSet>
      <dgm:spPr/>
      <dgm:t>
        <a:bodyPr/>
        <a:lstStyle/>
        <a:p>
          <a:endParaRPr lang="en-US"/>
        </a:p>
      </dgm:t>
    </dgm:pt>
    <dgm:pt modelId="{F14DA678-43A8-43CD-B10D-705D29766F1B}" type="pres">
      <dgm:prSet presAssocID="{1F9C3C62-05D8-4B7D-8454-2ECAF3F0966F}" presName="rect3ParTx" presStyleLbl="alignAcc1" presStyleIdx="2" presStyleCnt="3">
        <dgm:presLayoutVars>
          <dgm:chMax val="1"/>
          <dgm:bulletEnabled val="1"/>
        </dgm:presLayoutVars>
      </dgm:prSet>
      <dgm:spPr/>
      <dgm:t>
        <a:bodyPr/>
        <a:lstStyle/>
        <a:p>
          <a:endParaRPr lang="en-US"/>
        </a:p>
      </dgm:t>
    </dgm:pt>
    <dgm:pt modelId="{7BC705F5-2432-4C02-87EA-1A3FE541650E}" type="pres">
      <dgm:prSet presAssocID="{1F9C3C62-05D8-4B7D-8454-2ECAF3F0966F}" presName="rect3ChTx" presStyleLbl="alignAcc1" presStyleIdx="2" presStyleCnt="3">
        <dgm:presLayoutVars>
          <dgm:bulletEnabled val="1"/>
        </dgm:presLayoutVars>
      </dgm:prSet>
      <dgm:spPr/>
      <dgm:t>
        <a:bodyPr/>
        <a:lstStyle/>
        <a:p>
          <a:endParaRPr lang="en-US"/>
        </a:p>
      </dgm:t>
    </dgm:pt>
  </dgm:ptLst>
  <dgm:cxnLst>
    <dgm:cxn modelId="{99E505EC-0020-4E28-BF5A-0776BB1A8500}" type="presOf" srcId="{5EF3D0E8-A468-4ABC-BAF4-2FC00EBD58ED}" destId="{45CE7FA0-944D-43A4-80D1-C33D7560713E}" srcOrd="0" destOrd="1" presId="urn:microsoft.com/office/officeart/2005/8/layout/target3"/>
    <dgm:cxn modelId="{E1CCFDF4-877C-4915-9796-47F34B935EAB}" type="presOf" srcId="{D7D1025F-D9B0-4544-BFD6-EA8C6D78FFB7}" destId="{C0DE2830-90AB-4C7A-9095-429C6512F1D1}" srcOrd="1" destOrd="0" presId="urn:microsoft.com/office/officeart/2005/8/layout/target3"/>
    <dgm:cxn modelId="{329B22E2-21C7-4A1A-AC00-EFDE82A668B7}" type="presOf" srcId="{B8BE2E66-7942-4F40-B971-65FF1BCCFF07}" destId="{45CE7FA0-944D-43A4-80D1-C33D7560713E}" srcOrd="0" destOrd="3" presId="urn:microsoft.com/office/officeart/2005/8/layout/target3"/>
    <dgm:cxn modelId="{2A6F6283-2909-4236-9F8F-590A0C5531C5}" type="presOf" srcId="{B7AAB29E-1780-4F80-BA1B-D1AFD62CD50E}" destId="{C686F8FD-0E18-4AB0-A443-7D52876A3C80}" srcOrd="0" destOrd="0" presId="urn:microsoft.com/office/officeart/2005/8/layout/target3"/>
    <dgm:cxn modelId="{86F728DF-8C75-4B8A-B3B2-DE3DDC17404F}" type="presOf" srcId="{1F9C3C62-05D8-4B7D-8454-2ECAF3F0966F}" destId="{F14DA678-43A8-43CD-B10D-705D29766F1B}" srcOrd="1" destOrd="0" presId="urn:microsoft.com/office/officeart/2005/8/layout/target3"/>
    <dgm:cxn modelId="{3FAAB281-68D1-4D7E-A044-B38127CDA546}" type="presOf" srcId="{5C5B9E47-0132-426F-944E-A3BCFFEB1674}" destId="{F8909A83-6901-460A-84D8-B80ABFC3FFA8}" srcOrd="0" destOrd="0" presId="urn:microsoft.com/office/officeart/2005/8/layout/target3"/>
    <dgm:cxn modelId="{2B44819A-D9A2-494A-87B8-875BDA4219C1}" type="presOf" srcId="{D7D1025F-D9B0-4544-BFD6-EA8C6D78FFB7}" destId="{4F9CC725-98E5-4796-97B2-AFF67EFFDDD5}" srcOrd="0" destOrd="0" presId="urn:microsoft.com/office/officeart/2005/8/layout/target3"/>
    <dgm:cxn modelId="{E7737233-2ED0-4F0B-8964-0D4617F8A777}" type="presOf" srcId="{5C5B9E47-0132-426F-944E-A3BCFFEB1674}" destId="{7983CD3F-50E7-4A6E-898A-B9B53D6D072F}" srcOrd="1" destOrd="0" presId="urn:microsoft.com/office/officeart/2005/8/layout/target3"/>
    <dgm:cxn modelId="{164436C7-1F51-4E8B-B442-A98872A8CAC7}" srcId="{5C5B9E47-0132-426F-944E-A3BCFFEB1674}" destId="{5EF3D0E8-A468-4ABC-BAF4-2FC00EBD58ED}" srcOrd="1" destOrd="0" parTransId="{56AF939C-C719-415E-9290-91FF80808FF8}" sibTransId="{542E7476-65CE-4A15-9762-F5373F66F8E5}"/>
    <dgm:cxn modelId="{8E056A8B-98A2-4C30-8B57-0E66D94FB250}" srcId="{1F9C3C62-05D8-4B7D-8454-2ECAF3F0966F}" destId="{721A2268-1427-4D1E-81B9-17754A593162}" srcOrd="1" destOrd="0" parTransId="{FB48A17F-F6A2-4EC8-88E8-DC92A611934A}" sibTransId="{D4AE067D-0987-4356-899A-6A1205ECDBA5}"/>
    <dgm:cxn modelId="{3901AC2A-F8A7-4E64-B17D-4EF1A421F1AE}" srcId="{1F9C3C62-05D8-4B7D-8454-2ECAF3F0966F}" destId="{E42079ED-2821-4511-AE59-57BC376A598A}" srcOrd="2" destOrd="0" parTransId="{418F9319-F1A2-4FA0-8B26-F661CA199C31}" sibTransId="{2E8DCE65-EFB7-4914-8D2E-712BD0864A6F}"/>
    <dgm:cxn modelId="{C83BE7FF-187B-4B3C-832C-CE323C4CADEA}" srcId="{B7AAB29E-1780-4F80-BA1B-D1AFD62CD50E}" destId="{5C5B9E47-0132-426F-944E-A3BCFFEB1674}" srcOrd="0" destOrd="0" parTransId="{44F8D574-A4A0-410B-AE94-B96626B44275}" sibTransId="{6FE6C7A4-49DA-40F8-B409-7B0A4589C324}"/>
    <dgm:cxn modelId="{642DD274-305F-405D-9D09-4655D8AF1E3F}" type="presOf" srcId="{81298531-BD8C-4238-9539-40C34FAA0011}" destId="{835F86BA-EA97-4203-8F78-4D2DD5C0E130}" srcOrd="0" destOrd="0" presId="urn:microsoft.com/office/officeart/2005/8/layout/target3"/>
    <dgm:cxn modelId="{B8936653-578E-42D4-8FCB-1CE14E924FEF}" type="presOf" srcId="{AA6AA0D8-8CF5-4C7D-8740-AD165CCEDA50}" destId="{835F86BA-EA97-4203-8F78-4D2DD5C0E130}" srcOrd="0" destOrd="2" presId="urn:microsoft.com/office/officeart/2005/8/layout/target3"/>
    <dgm:cxn modelId="{34230E92-E001-472A-951D-795E4FB7F62B}" srcId="{D7D1025F-D9B0-4544-BFD6-EA8C6D78FFB7}" destId="{AA6AA0D8-8CF5-4C7D-8740-AD165CCEDA50}" srcOrd="2" destOrd="0" parTransId="{38EC0112-590D-41CD-8C7E-2E9707722AD7}" sibTransId="{363DA7DC-4E44-47FF-A60A-53F370397774}"/>
    <dgm:cxn modelId="{E1BA232D-73A3-4F62-A470-37F5397B60E5}" type="presOf" srcId="{665E3B54-F0FB-4B14-BC58-A8EB1BDB245A}" destId="{835F86BA-EA97-4203-8F78-4D2DD5C0E130}" srcOrd="0" destOrd="1" presId="urn:microsoft.com/office/officeart/2005/8/layout/target3"/>
    <dgm:cxn modelId="{20531BFE-6B6D-4043-A7AB-2542806FB174}" type="presOf" srcId="{EF3C0224-ACA4-4450-858D-63542E017E2E}" destId="{45CE7FA0-944D-43A4-80D1-C33D7560713E}" srcOrd="0" destOrd="2" presId="urn:microsoft.com/office/officeart/2005/8/layout/target3"/>
    <dgm:cxn modelId="{884859B8-43B9-4D26-9111-86E9C4A81563}" srcId="{D7D1025F-D9B0-4544-BFD6-EA8C6D78FFB7}" destId="{665E3B54-F0FB-4B14-BC58-A8EB1BDB245A}" srcOrd="1" destOrd="0" parTransId="{958B06DD-3CA6-49FA-88E3-3E975135CCFA}" sibTransId="{5004327E-4953-4EC6-99CC-C08BE1B5F5C0}"/>
    <dgm:cxn modelId="{7CF59153-39C6-4F04-A97A-7840C996E368}" srcId="{B7AAB29E-1780-4F80-BA1B-D1AFD62CD50E}" destId="{D7D1025F-D9B0-4544-BFD6-EA8C6D78FFB7}" srcOrd="1" destOrd="0" parTransId="{D24E348D-9B35-4395-BF72-701C185FCD5C}" sibTransId="{F6095344-E0B7-4A7C-A414-A21EB9F8705B}"/>
    <dgm:cxn modelId="{E44C9236-1518-4191-B37B-259C556860B2}" type="presOf" srcId="{31DF5355-E7B9-40E8-9DD7-768BDFA7F43D}" destId="{835F86BA-EA97-4203-8F78-4D2DD5C0E130}" srcOrd="0" destOrd="3" presId="urn:microsoft.com/office/officeart/2005/8/layout/target3"/>
    <dgm:cxn modelId="{056DD428-2F54-4BCB-9CD5-460FDCEDCDD2}" srcId="{D7D1025F-D9B0-4544-BFD6-EA8C6D78FFB7}" destId="{81298531-BD8C-4238-9539-40C34FAA0011}" srcOrd="0" destOrd="0" parTransId="{B3FF825F-56C0-4EC8-89FD-DFBBC8C1622D}" sibTransId="{7A6A00F8-05A8-49C6-B055-A2529F26B4B9}"/>
    <dgm:cxn modelId="{D3CB7A82-B6D5-4657-8C5B-EBD3F47E26C2}" type="presOf" srcId="{E42079ED-2821-4511-AE59-57BC376A598A}" destId="{7BC705F5-2432-4C02-87EA-1A3FE541650E}" srcOrd="0" destOrd="2" presId="urn:microsoft.com/office/officeart/2005/8/layout/target3"/>
    <dgm:cxn modelId="{DAEDA07A-2171-4436-A359-914B996E1ED6}" srcId="{5C5B9E47-0132-426F-944E-A3BCFFEB1674}" destId="{B8BE2E66-7942-4F40-B971-65FF1BCCFF07}" srcOrd="3" destOrd="0" parTransId="{E551AC0A-0710-4363-BCA8-29D28CEF9178}" sibTransId="{B09B58DC-6242-4551-9E6E-0C58CA81D328}"/>
    <dgm:cxn modelId="{95D2BC14-C634-41FF-AF25-92BDFC870EDE}" srcId="{5C5B9E47-0132-426F-944E-A3BCFFEB1674}" destId="{43782C78-84DC-407E-BEBA-26CA8763BCB0}" srcOrd="4" destOrd="0" parTransId="{8ED1855B-CF2E-4208-9D6D-5CDA9D9EB753}" sibTransId="{0F258F4C-7F25-4728-8BE8-C439B9D3C822}"/>
    <dgm:cxn modelId="{79DCFCD4-1FFF-43BB-8DA4-0ED6363906C6}" type="presOf" srcId="{43782C78-84DC-407E-BEBA-26CA8763BCB0}" destId="{45CE7FA0-944D-43A4-80D1-C33D7560713E}" srcOrd="0" destOrd="4" presId="urn:microsoft.com/office/officeart/2005/8/layout/target3"/>
    <dgm:cxn modelId="{1143A815-DE69-4B2F-A0CA-2E2292D87BAA}" srcId="{B7AAB29E-1780-4F80-BA1B-D1AFD62CD50E}" destId="{1F9C3C62-05D8-4B7D-8454-2ECAF3F0966F}" srcOrd="2" destOrd="0" parTransId="{8327186B-1268-47BE-8863-49706F014914}" sibTransId="{60A7BCF0-AF09-4F65-85CF-1DF972F9B530}"/>
    <dgm:cxn modelId="{60917444-CC3E-42FB-BA1A-FD0749517024}" type="presOf" srcId="{1FE04781-94A1-428A-B4D9-45E4CC0FCC7F}" destId="{7BC705F5-2432-4C02-87EA-1A3FE541650E}" srcOrd="0" destOrd="0" presId="urn:microsoft.com/office/officeart/2005/8/layout/target3"/>
    <dgm:cxn modelId="{4123E90C-AC6E-4ED6-BE64-FB6840594366}" srcId="{1F9C3C62-05D8-4B7D-8454-2ECAF3F0966F}" destId="{1FE04781-94A1-428A-B4D9-45E4CC0FCC7F}" srcOrd="0" destOrd="0" parTransId="{62920894-CAD9-4FF5-A6EC-052BFC2105C4}" sibTransId="{50745DA2-68ED-4314-A7DB-13BC20534889}"/>
    <dgm:cxn modelId="{AE91F31F-0058-4B65-B27C-D34F8707964B}" type="presOf" srcId="{721A2268-1427-4D1E-81B9-17754A593162}" destId="{7BC705F5-2432-4C02-87EA-1A3FE541650E}" srcOrd="0" destOrd="1" presId="urn:microsoft.com/office/officeart/2005/8/layout/target3"/>
    <dgm:cxn modelId="{429CE912-25BD-47B7-8640-946D9246E044}" srcId="{5C5B9E47-0132-426F-944E-A3BCFFEB1674}" destId="{EF3C0224-ACA4-4450-858D-63542E017E2E}" srcOrd="2" destOrd="0" parTransId="{E9EA24AC-B61E-4834-809C-7B1D2C016D82}" sibTransId="{1505D45A-D4E6-4D31-89BE-94BBEED8F434}"/>
    <dgm:cxn modelId="{2AACFA86-08B7-45EA-9EBB-35A9466961AF}" srcId="{5C5B9E47-0132-426F-944E-A3BCFFEB1674}" destId="{0EAE9C62-92C1-440E-994B-680BF39E7B59}" srcOrd="0" destOrd="0" parTransId="{1CE6A9C5-1468-49FC-ACB5-4B8176CF119A}" sibTransId="{1CDF131A-C54A-40FC-A632-0EE41AC1A8DA}"/>
    <dgm:cxn modelId="{A506DB57-6C2E-4BBC-9E9A-AE5421EFD3F1}" type="presOf" srcId="{1F9C3C62-05D8-4B7D-8454-2ECAF3F0966F}" destId="{96CC37BB-0741-4126-826C-4FDB302FB6C3}" srcOrd="0" destOrd="0" presId="urn:microsoft.com/office/officeart/2005/8/layout/target3"/>
    <dgm:cxn modelId="{D980CB5C-3CD7-4E33-9B4E-B5E607C37A26}" type="presOf" srcId="{0EAE9C62-92C1-440E-994B-680BF39E7B59}" destId="{45CE7FA0-944D-43A4-80D1-C33D7560713E}" srcOrd="0" destOrd="0" presId="urn:microsoft.com/office/officeart/2005/8/layout/target3"/>
    <dgm:cxn modelId="{6C0804D2-E709-45AE-B9D0-70B73C33381A}" srcId="{D7D1025F-D9B0-4544-BFD6-EA8C6D78FFB7}" destId="{31DF5355-E7B9-40E8-9DD7-768BDFA7F43D}" srcOrd="3" destOrd="0" parTransId="{99EA7E78-5A05-4926-9D6F-16180FA8E6EE}" sibTransId="{D8815F33-7B7E-44BF-936E-4F24B7FA4F99}"/>
    <dgm:cxn modelId="{E2200DCA-C22C-467D-ACEF-21225CFA177D}" type="presParOf" srcId="{C686F8FD-0E18-4AB0-A443-7D52876A3C80}" destId="{D5EEC2E9-6A34-416A-81EB-3812763F5A62}" srcOrd="0" destOrd="0" presId="urn:microsoft.com/office/officeart/2005/8/layout/target3"/>
    <dgm:cxn modelId="{FD5735A1-1919-4CB7-A333-BCA8E93CC8AA}" type="presParOf" srcId="{C686F8FD-0E18-4AB0-A443-7D52876A3C80}" destId="{7039873E-6416-47D6-94F5-F44B956C933A}" srcOrd="1" destOrd="0" presId="urn:microsoft.com/office/officeart/2005/8/layout/target3"/>
    <dgm:cxn modelId="{C5F70C38-5FD1-4F26-B6C9-460F6D35F94A}" type="presParOf" srcId="{C686F8FD-0E18-4AB0-A443-7D52876A3C80}" destId="{F8909A83-6901-460A-84D8-B80ABFC3FFA8}" srcOrd="2" destOrd="0" presId="urn:microsoft.com/office/officeart/2005/8/layout/target3"/>
    <dgm:cxn modelId="{A4A41A63-751E-495D-877B-8C88DF9C4E5F}" type="presParOf" srcId="{C686F8FD-0E18-4AB0-A443-7D52876A3C80}" destId="{2ADA83BE-90F0-4A05-9AA8-55E8540931FE}" srcOrd="3" destOrd="0" presId="urn:microsoft.com/office/officeart/2005/8/layout/target3"/>
    <dgm:cxn modelId="{056817EC-11A7-486A-9918-6CB88F75786D}" type="presParOf" srcId="{C686F8FD-0E18-4AB0-A443-7D52876A3C80}" destId="{715980C9-38C0-46E0-BB06-440F25BF8317}" srcOrd="4" destOrd="0" presId="urn:microsoft.com/office/officeart/2005/8/layout/target3"/>
    <dgm:cxn modelId="{C4158A29-4F3E-4134-B212-D58B69D65F90}" type="presParOf" srcId="{C686F8FD-0E18-4AB0-A443-7D52876A3C80}" destId="{4F9CC725-98E5-4796-97B2-AFF67EFFDDD5}" srcOrd="5" destOrd="0" presId="urn:microsoft.com/office/officeart/2005/8/layout/target3"/>
    <dgm:cxn modelId="{BC1AE903-AC29-4E7A-9B0D-A3F8216F7C9C}" type="presParOf" srcId="{C686F8FD-0E18-4AB0-A443-7D52876A3C80}" destId="{BC553363-947D-4FB5-9A78-B8AB75BB8E31}" srcOrd="6" destOrd="0" presId="urn:microsoft.com/office/officeart/2005/8/layout/target3"/>
    <dgm:cxn modelId="{27560929-7E85-4F8E-B2CC-6CE82C0F5CFF}" type="presParOf" srcId="{C686F8FD-0E18-4AB0-A443-7D52876A3C80}" destId="{B02627A1-B029-4293-AF28-B4CA9CEA334B}" srcOrd="7" destOrd="0" presId="urn:microsoft.com/office/officeart/2005/8/layout/target3"/>
    <dgm:cxn modelId="{78AEEEBB-B261-48CB-8AF2-F2A28B744DC9}" type="presParOf" srcId="{C686F8FD-0E18-4AB0-A443-7D52876A3C80}" destId="{96CC37BB-0741-4126-826C-4FDB302FB6C3}" srcOrd="8" destOrd="0" presId="urn:microsoft.com/office/officeart/2005/8/layout/target3"/>
    <dgm:cxn modelId="{E60E27BC-F956-49DC-A087-5414A9C7E19E}" type="presParOf" srcId="{C686F8FD-0E18-4AB0-A443-7D52876A3C80}" destId="{7983CD3F-50E7-4A6E-898A-B9B53D6D072F}" srcOrd="9" destOrd="0" presId="urn:microsoft.com/office/officeart/2005/8/layout/target3"/>
    <dgm:cxn modelId="{E695E84B-81FA-4A09-A7EF-41132814911A}" type="presParOf" srcId="{C686F8FD-0E18-4AB0-A443-7D52876A3C80}" destId="{45CE7FA0-944D-43A4-80D1-C33D7560713E}" srcOrd="10" destOrd="0" presId="urn:microsoft.com/office/officeart/2005/8/layout/target3"/>
    <dgm:cxn modelId="{C148314D-9DD7-45E4-9A15-92D31E95FBE8}" type="presParOf" srcId="{C686F8FD-0E18-4AB0-A443-7D52876A3C80}" destId="{C0DE2830-90AB-4C7A-9095-429C6512F1D1}" srcOrd="11" destOrd="0" presId="urn:microsoft.com/office/officeart/2005/8/layout/target3"/>
    <dgm:cxn modelId="{528EA20F-571D-4B5B-B685-2AE1E5796A0C}" type="presParOf" srcId="{C686F8FD-0E18-4AB0-A443-7D52876A3C80}" destId="{835F86BA-EA97-4203-8F78-4D2DD5C0E130}" srcOrd="12" destOrd="0" presId="urn:microsoft.com/office/officeart/2005/8/layout/target3"/>
    <dgm:cxn modelId="{B5A032CF-02B7-4747-8487-B998FC45674B}" type="presParOf" srcId="{C686F8FD-0E18-4AB0-A443-7D52876A3C80}" destId="{F14DA678-43A8-43CD-B10D-705D29766F1B}" srcOrd="13" destOrd="0" presId="urn:microsoft.com/office/officeart/2005/8/layout/target3"/>
    <dgm:cxn modelId="{6356C270-03FA-48D7-BA92-0A87197D3107}" type="presParOf" srcId="{C686F8FD-0E18-4AB0-A443-7D52876A3C80}" destId="{7BC705F5-2432-4C02-87EA-1A3FE541650E}"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EC2E9-6A34-416A-81EB-3812763F5A62}">
      <dsp:nvSpPr>
        <dsp:cNvPr id="0" name=""/>
        <dsp:cNvSpPr/>
      </dsp:nvSpPr>
      <dsp:spPr>
        <a:xfrm>
          <a:off x="0" y="135314"/>
          <a:ext cx="4351338" cy="4351338"/>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8909A83-6901-460A-84D8-B80ABFC3FFA8}">
      <dsp:nvSpPr>
        <dsp:cNvPr id="0" name=""/>
        <dsp:cNvSpPr/>
      </dsp:nvSpPr>
      <dsp:spPr>
        <a:xfrm>
          <a:off x="2175669" y="135314"/>
          <a:ext cx="8339931" cy="4351338"/>
        </a:xfrm>
        <a:prstGeom prst="rect">
          <a:avLst/>
        </a:prstGeom>
        <a:solidFill>
          <a:schemeClr val="lt1">
            <a:alpha val="90000"/>
            <a:hueOff val="0"/>
            <a:satOff val="0"/>
            <a:lumOff val="0"/>
            <a:alphaOff val="0"/>
          </a:schemeClr>
        </a:solidFill>
        <a:ln w="6350" cap="flat" cmpd="sng" algn="ctr">
          <a:solidFill>
            <a:schemeClr val="accent5">
              <a:hueOff val="0"/>
              <a:satOff val="0"/>
              <a:lum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n>
                <a:noFill/>
              </a:ln>
              <a:solidFill>
                <a:schemeClr val="tx1"/>
              </a:solidFill>
            </a:rPr>
            <a:t>Behaviorally-enhanced medical home</a:t>
          </a:r>
          <a:endParaRPr lang="en-US" sz="3300" kern="1200" dirty="0">
            <a:ln>
              <a:noFill/>
            </a:ln>
            <a:solidFill>
              <a:schemeClr val="tx1"/>
            </a:solidFill>
          </a:endParaRPr>
        </a:p>
      </dsp:txBody>
      <dsp:txXfrm>
        <a:off x="2175669" y="135314"/>
        <a:ext cx="4169965" cy="1305404"/>
      </dsp:txXfrm>
    </dsp:sp>
    <dsp:sp modelId="{715980C9-38C0-46E0-BB06-440F25BF8317}">
      <dsp:nvSpPr>
        <dsp:cNvPr id="0" name=""/>
        <dsp:cNvSpPr/>
      </dsp:nvSpPr>
      <dsp:spPr>
        <a:xfrm>
          <a:off x="761485" y="1440719"/>
          <a:ext cx="2828366" cy="2828366"/>
        </a:xfrm>
        <a:prstGeom prst="pie">
          <a:avLst>
            <a:gd name="adj1" fmla="val 5400000"/>
            <a:gd name="adj2" fmla="val 1620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9CC725-98E5-4796-97B2-AFF67EFFDDD5}">
      <dsp:nvSpPr>
        <dsp:cNvPr id="0" name=""/>
        <dsp:cNvSpPr/>
      </dsp:nvSpPr>
      <dsp:spPr>
        <a:xfrm>
          <a:off x="2175669" y="1440719"/>
          <a:ext cx="8339931" cy="2828366"/>
        </a:xfrm>
        <a:prstGeom prst="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n>
                <a:noFill/>
              </a:ln>
              <a:solidFill>
                <a:schemeClr val="tx1"/>
              </a:solidFill>
            </a:rPr>
            <a:t>Outpatient group services</a:t>
          </a:r>
          <a:endParaRPr lang="en-US" sz="3300" kern="1200" dirty="0">
            <a:ln>
              <a:noFill/>
            </a:ln>
            <a:solidFill>
              <a:schemeClr val="tx1"/>
            </a:solidFill>
          </a:endParaRPr>
        </a:p>
      </dsp:txBody>
      <dsp:txXfrm>
        <a:off x="2175669" y="1440719"/>
        <a:ext cx="4169965" cy="1305399"/>
      </dsp:txXfrm>
    </dsp:sp>
    <dsp:sp modelId="{B02627A1-B029-4293-AF28-B4CA9CEA334B}">
      <dsp:nvSpPr>
        <dsp:cNvPr id="0" name=""/>
        <dsp:cNvSpPr/>
      </dsp:nvSpPr>
      <dsp:spPr>
        <a:xfrm>
          <a:off x="1522968" y="2746119"/>
          <a:ext cx="1305400" cy="1305400"/>
        </a:xfrm>
        <a:prstGeom prst="pie">
          <a:avLst>
            <a:gd name="adj1" fmla="val 5400000"/>
            <a:gd name="adj2" fmla="val 1620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6CC37BB-0741-4126-826C-4FDB302FB6C3}">
      <dsp:nvSpPr>
        <dsp:cNvPr id="0" name=""/>
        <dsp:cNvSpPr/>
      </dsp:nvSpPr>
      <dsp:spPr>
        <a:xfrm>
          <a:off x="2175669" y="2746119"/>
          <a:ext cx="8339931" cy="1305400"/>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n>
                <a:noFill/>
              </a:ln>
              <a:solidFill>
                <a:schemeClr val="tx1"/>
              </a:solidFill>
            </a:rPr>
            <a:t>Referrals to higher levels of care</a:t>
          </a:r>
          <a:endParaRPr lang="en-US" sz="3300" kern="1200" dirty="0">
            <a:ln>
              <a:noFill/>
            </a:ln>
            <a:solidFill>
              <a:schemeClr val="tx1"/>
            </a:solidFill>
          </a:endParaRPr>
        </a:p>
      </dsp:txBody>
      <dsp:txXfrm>
        <a:off x="2175669" y="2746119"/>
        <a:ext cx="4169965" cy="1305400"/>
      </dsp:txXfrm>
    </dsp:sp>
    <dsp:sp modelId="{45CE7FA0-944D-43A4-80D1-C33D7560713E}">
      <dsp:nvSpPr>
        <dsp:cNvPr id="0" name=""/>
        <dsp:cNvSpPr/>
      </dsp:nvSpPr>
      <dsp:spPr>
        <a:xfrm>
          <a:off x="6345634" y="-135314"/>
          <a:ext cx="4169965" cy="1846663"/>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ln>
                <a:noFill/>
              </a:ln>
              <a:solidFill>
                <a:schemeClr val="tx1"/>
              </a:solidFill>
            </a:rPr>
            <a:t>Primary Care</a:t>
          </a:r>
          <a:endParaRPr lang="en-US" sz="1700" kern="1200" dirty="0">
            <a:ln>
              <a:noFill/>
            </a:ln>
            <a:solidFill>
              <a:schemeClr val="tx1"/>
            </a:solidFill>
          </a:endParaRPr>
        </a:p>
        <a:p>
          <a:pPr marL="171450" lvl="1" indent="-171450" algn="l" defTabSz="755650">
            <a:lnSpc>
              <a:spcPct val="90000"/>
            </a:lnSpc>
            <a:spcBef>
              <a:spcPct val="0"/>
            </a:spcBef>
            <a:spcAft>
              <a:spcPct val="15000"/>
            </a:spcAft>
            <a:buChar char="••"/>
          </a:pPr>
          <a:r>
            <a:rPr lang="en-US" sz="1700" kern="1200" dirty="0" smtClean="0">
              <a:ln>
                <a:noFill/>
              </a:ln>
              <a:solidFill>
                <a:schemeClr val="tx1"/>
              </a:solidFill>
            </a:rPr>
            <a:t>Psychiatry</a:t>
          </a:r>
          <a:endParaRPr lang="en-US" sz="1700" kern="1200" dirty="0">
            <a:ln>
              <a:noFill/>
            </a:ln>
            <a:solidFill>
              <a:schemeClr val="tx1"/>
            </a:solidFill>
          </a:endParaRPr>
        </a:p>
        <a:p>
          <a:pPr marL="171450" lvl="1" indent="-171450" algn="l" defTabSz="755650">
            <a:lnSpc>
              <a:spcPct val="90000"/>
            </a:lnSpc>
            <a:spcBef>
              <a:spcPct val="0"/>
            </a:spcBef>
            <a:spcAft>
              <a:spcPct val="15000"/>
            </a:spcAft>
            <a:buChar char="••"/>
          </a:pPr>
          <a:r>
            <a:rPr lang="en-US" sz="1700" kern="1200" dirty="0" smtClean="0">
              <a:ln>
                <a:noFill/>
              </a:ln>
              <a:solidFill>
                <a:schemeClr val="tx1"/>
              </a:solidFill>
            </a:rPr>
            <a:t>BHC, Specialty Therapy</a:t>
          </a:r>
          <a:endParaRPr lang="en-US" sz="1700" kern="1200" dirty="0">
            <a:ln>
              <a:noFill/>
            </a:ln>
            <a:solidFill>
              <a:schemeClr val="tx1"/>
            </a:solidFill>
          </a:endParaRPr>
        </a:p>
        <a:p>
          <a:pPr marL="171450" lvl="1" indent="-171450" algn="l" defTabSz="755650">
            <a:lnSpc>
              <a:spcPct val="90000"/>
            </a:lnSpc>
            <a:spcBef>
              <a:spcPct val="0"/>
            </a:spcBef>
            <a:spcAft>
              <a:spcPct val="15000"/>
            </a:spcAft>
            <a:buChar char="••"/>
          </a:pPr>
          <a:r>
            <a:rPr lang="en-US" sz="1700" kern="1200" dirty="0" smtClean="0">
              <a:ln>
                <a:noFill/>
              </a:ln>
              <a:solidFill>
                <a:schemeClr val="tx1"/>
              </a:solidFill>
            </a:rPr>
            <a:t>Peer Support</a:t>
          </a:r>
          <a:endParaRPr lang="en-US" sz="1700" kern="1200" dirty="0">
            <a:ln>
              <a:noFill/>
            </a:ln>
            <a:solidFill>
              <a:schemeClr val="tx1"/>
            </a:solidFill>
          </a:endParaRPr>
        </a:p>
        <a:p>
          <a:pPr marL="171450" lvl="1" indent="-171450" algn="l" defTabSz="755650">
            <a:lnSpc>
              <a:spcPct val="90000"/>
            </a:lnSpc>
            <a:spcBef>
              <a:spcPct val="0"/>
            </a:spcBef>
            <a:spcAft>
              <a:spcPct val="15000"/>
            </a:spcAft>
            <a:buChar char="••"/>
          </a:pPr>
          <a:r>
            <a:rPr lang="en-US" sz="1700" kern="1200" dirty="0" smtClean="0">
              <a:ln>
                <a:noFill/>
              </a:ln>
              <a:solidFill>
                <a:schemeClr val="tx1"/>
              </a:solidFill>
            </a:rPr>
            <a:t>CHC</a:t>
          </a:r>
          <a:endParaRPr lang="en-US" sz="1700" kern="1200" dirty="0">
            <a:ln>
              <a:noFill/>
            </a:ln>
            <a:solidFill>
              <a:schemeClr val="tx1"/>
            </a:solidFill>
          </a:endParaRPr>
        </a:p>
      </dsp:txBody>
      <dsp:txXfrm>
        <a:off x="6345634" y="-135314"/>
        <a:ext cx="4169965" cy="1846663"/>
      </dsp:txXfrm>
    </dsp:sp>
    <dsp:sp modelId="{835F86BA-EA97-4203-8F78-4D2DD5C0E130}">
      <dsp:nvSpPr>
        <dsp:cNvPr id="0" name=""/>
        <dsp:cNvSpPr/>
      </dsp:nvSpPr>
      <dsp:spPr>
        <a:xfrm>
          <a:off x="6345634" y="1440719"/>
          <a:ext cx="4169965" cy="1305399"/>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ln>
                <a:noFill/>
              </a:ln>
              <a:solidFill>
                <a:schemeClr val="tx1"/>
              </a:solidFill>
            </a:rPr>
            <a:t>Group Psychotherapy</a:t>
          </a:r>
          <a:endParaRPr lang="en-US" sz="1700" kern="1200" dirty="0">
            <a:ln>
              <a:noFill/>
            </a:ln>
            <a:solidFill>
              <a:schemeClr val="tx1"/>
            </a:solidFill>
          </a:endParaRPr>
        </a:p>
        <a:p>
          <a:pPr marL="171450" lvl="1" indent="-171450" algn="l" defTabSz="755650">
            <a:lnSpc>
              <a:spcPct val="90000"/>
            </a:lnSpc>
            <a:spcBef>
              <a:spcPct val="0"/>
            </a:spcBef>
            <a:spcAft>
              <a:spcPct val="15000"/>
            </a:spcAft>
            <a:buChar char="••"/>
          </a:pPr>
          <a:r>
            <a:rPr lang="en-US" sz="1700" kern="1200" dirty="0" smtClean="0">
              <a:ln>
                <a:noFill/>
              </a:ln>
              <a:solidFill>
                <a:schemeClr val="tx1"/>
              </a:solidFill>
            </a:rPr>
            <a:t>EOP</a:t>
          </a:r>
          <a:endParaRPr lang="en-US" sz="1700" kern="1200" dirty="0">
            <a:ln>
              <a:noFill/>
            </a:ln>
            <a:solidFill>
              <a:schemeClr val="tx1"/>
            </a:solidFill>
          </a:endParaRPr>
        </a:p>
        <a:p>
          <a:pPr marL="171450" lvl="1" indent="-171450" algn="l" defTabSz="755650">
            <a:lnSpc>
              <a:spcPct val="90000"/>
            </a:lnSpc>
            <a:spcBef>
              <a:spcPct val="0"/>
            </a:spcBef>
            <a:spcAft>
              <a:spcPct val="15000"/>
            </a:spcAft>
            <a:buChar char="••"/>
          </a:pPr>
          <a:r>
            <a:rPr lang="en-US" sz="1700" kern="1200" dirty="0" smtClean="0">
              <a:ln>
                <a:noFill/>
              </a:ln>
              <a:solidFill>
                <a:schemeClr val="tx1"/>
              </a:solidFill>
            </a:rPr>
            <a:t>IOP</a:t>
          </a:r>
          <a:endParaRPr lang="en-US" sz="1700" kern="1200" dirty="0">
            <a:ln>
              <a:noFill/>
            </a:ln>
            <a:solidFill>
              <a:schemeClr val="tx1"/>
            </a:solidFill>
          </a:endParaRPr>
        </a:p>
        <a:p>
          <a:pPr marL="171450" lvl="1" indent="-171450" algn="l" defTabSz="755650">
            <a:lnSpc>
              <a:spcPct val="90000"/>
            </a:lnSpc>
            <a:spcBef>
              <a:spcPct val="0"/>
            </a:spcBef>
            <a:spcAft>
              <a:spcPct val="15000"/>
            </a:spcAft>
            <a:buChar char="••"/>
          </a:pPr>
          <a:r>
            <a:rPr lang="en-US" sz="1700" kern="1200" dirty="0" smtClean="0">
              <a:ln>
                <a:noFill/>
              </a:ln>
              <a:solidFill>
                <a:schemeClr val="tx1"/>
              </a:solidFill>
            </a:rPr>
            <a:t>Group Medical Visits</a:t>
          </a:r>
          <a:endParaRPr lang="en-US" sz="1700" kern="1200" dirty="0">
            <a:ln>
              <a:noFill/>
            </a:ln>
            <a:solidFill>
              <a:schemeClr val="tx1"/>
            </a:solidFill>
          </a:endParaRPr>
        </a:p>
      </dsp:txBody>
      <dsp:txXfrm>
        <a:off x="6345634" y="1440719"/>
        <a:ext cx="4169965" cy="1305399"/>
      </dsp:txXfrm>
    </dsp:sp>
    <dsp:sp modelId="{7BC705F5-2432-4C02-87EA-1A3FE541650E}">
      <dsp:nvSpPr>
        <dsp:cNvPr id="0" name=""/>
        <dsp:cNvSpPr/>
      </dsp:nvSpPr>
      <dsp:spPr>
        <a:xfrm>
          <a:off x="6345634" y="2746119"/>
          <a:ext cx="4169965" cy="1305400"/>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ln>
                <a:noFill/>
              </a:ln>
              <a:solidFill>
                <a:schemeClr val="tx1"/>
              </a:solidFill>
            </a:rPr>
            <a:t>Medical detox</a:t>
          </a:r>
          <a:endParaRPr lang="en-US" sz="1700" kern="1200" dirty="0">
            <a:ln>
              <a:noFill/>
            </a:ln>
            <a:solidFill>
              <a:schemeClr val="tx1"/>
            </a:solidFill>
          </a:endParaRPr>
        </a:p>
        <a:p>
          <a:pPr marL="171450" lvl="1" indent="-171450" algn="l" defTabSz="755650">
            <a:lnSpc>
              <a:spcPct val="90000"/>
            </a:lnSpc>
            <a:spcBef>
              <a:spcPct val="0"/>
            </a:spcBef>
            <a:spcAft>
              <a:spcPct val="15000"/>
            </a:spcAft>
            <a:buChar char="••"/>
          </a:pPr>
          <a:r>
            <a:rPr lang="en-US" sz="1700" kern="1200" dirty="0" smtClean="0">
              <a:ln>
                <a:noFill/>
              </a:ln>
              <a:solidFill>
                <a:schemeClr val="tx1"/>
              </a:solidFill>
            </a:rPr>
            <a:t>Inpatient A&amp;D services</a:t>
          </a:r>
          <a:endParaRPr lang="en-US" sz="1700" kern="1200" dirty="0">
            <a:ln>
              <a:noFill/>
            </a:ln>
            <a:solidFill>
              <a:schemeClr val="tx1"/>
            </a:solidFill>
          </a:endParaRPr>
        </a:p>
        <a:p>
          <a:pPr marL="171450" lvl="1" indent="-171450" algn="l" defTabSz="755650">
            <a:lnSpc>
              <a:spcPct val="90000"/>
            </a:lnSpc>
            <a:spcBef>
              <a:spcPct val="0"/>
            </a:spcBef>
            <a:spcAft>
              <a:spcPct val="15000"/>
            </a:spcAft>
            <a:buChar char="••"/>
          </a:pPr>
          <a:r>
            <a:rPr lang="en-US" sz="1700" kern="1200" dirty="0" smtClean="0">
              <a:ln>
                <a:noFill/>
              </a:ln>
              <a:solidFill>
                <a:schemeClr val="tx1"/>
              </a:solidFill>
            </a:rPr>
            <a:t>Residential/Sober Living</a:t>
          </a:r>
          <a:endParaRPr lang="en-US" sz="1700" kern="1200" dirty="0">
            <a:ln>
              <a:noFill/>
            </a:ln>
            <a:solidFill>
              <a:schemeClr val="tx1"/>
            </a:solidFill>
          </a:endParaRPr>
        </a:p>
      </dsp:txBody>
      <dsp:txXfrm>
        <a:off x="6345634" y="2746119"/>
        <a:ext cx="4169965" cy="130540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146" cy="4660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3971655" y="1"/>
            <a:ext cx="3037146" cy="466088"/>
          </a:xfrm>
          <a:prstGeom prst="rect">
            <a:avLst/>
          </a:prstGeom>
        </p:spPr>
        <p:txBody>
          <a:bodyPr vert="horz" lIns="91430" tIns="45715" rIns="91430" bIns="45715" rtlCol="0"/>
          <a:lstStyle>
            <a:lvl1pPr algn="r">
              <a:defRPr sz="1200"/>
            </a:lvl1pPr>
          </a:lstStyle>
          <a:p>
            <a:fld id="{876C4EF7-4650-4703-9126-274D37E151CE}" type="datetimeFigureOut">
              <a:rPr lang="en-US" smtClean="0"/>
              <a:t>6/9/2019</a:t>
            </a:fld>
            <a:endParaRPr lang="en-US"/>
          </a:p>
        </p:txBody>
      </p:sp>
      <p:sp>
        <p:nvSpPr>
          <p:cNvPr id="4" name="Footer Placeholder 3"/>
          <p:cNvSpPr>
            <a:spLocks noGrp="1"/>
          </p:cNvSpPr>
          <p:nvPr>
            <p:ph type="ftr" sz="quarter" idx="2"/>
          </p:nvPr>
        </p:nvSpPr>
        <p:spPr>
          <a:xfrm>
            <a:off x="2" y="8830313"/>
            <a:ext cx="3037146" cy="466088"/>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1655" y="8830313"/>
            <a:ext cx="3037146" cy="466088"/>
          </a:xfrm>
          <a:prstGeom prst="rect">
            <a:avLst/>
          </a:prstGeom>
        </p:spPr>
        <p:txBody>
          <a:bodyPr vert="horz" lIns="91430" tIns="45715" rIns="91430" bIns="45715" rtlCol="0" anchor="b"/>
          <a:lstStyle>
            <a:lvl1pPr algn="r">
              <a:defRPr sz="1200"/>
            </a:lvl1pPr>
          </a:lstStyle>
          <a:p>
            <a:fld id="{76278701-A8F6-442C-ACCA-28C29AD442E1}" type="slidenum">
              <a:rPr lang="en-US" smtClean="0"/>
              <a:t>‹#›</a:t>
            </a:fld>
            <a:endParaRPr lang="en-US"/>
          </a:p>
        </p:txBody>
      </p:sp>
    </p:spTree>
    <p:extLst>
      <p:ext uri="{BB962C8B-B14F-4D97-AF65-F5344CB8AC3E}">
        <p14:creationId xmlns:p14="http://schemas.microsoft.com/office/powerpoint/2010/main" val="1368631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920" tIns="46460" rIns="92920" bIns="46460" rtlCol="0"/>
          <a:lstStyle>
            <a:lvl1pPr algn="l">
              <a:defRPr sz="1200"/>
            </a:lvl1pPr>
          </a:lstStyle>
          <a:p>
            <a:endParaRPr lang="en-US"/>
          </a:p>
        </p:txBody>
      </p:sp>
      <p:sp>
        <p:nvSpPr>
          <p:cNvPr id="3" name="Date Placeholder 2"/>
          <p:cNvSpPr>
            <a:spLocks noGrp="1"/>
          </p:cNvSpPr>
          <p:nvPr>
            <p:ph type="dt" idx="1"/>
          </p:nvPr>
        </p:nvSpPr>
        <p:spPr>
          <a:xfrm>
            <a:off x="3970940" y="0"/>
            <a:ext cx="3037840" cy="466435"/>
          </a:xfrm>
          <a:prstGeom prst="rect">
            <a:avLst/>
          </a:prstGeom>
        </p:spPr>
        <p:txBody>
          <a:bodyPr vert="horz" lIns="92920" tIns="46460" rIns="92920" bIns="46460" rtlCol="0"/>
          <a:lstStyle>
            <a:lvl1pPr algn="r">
              <a:defRPr sz="1200"/>
            </a:lvl1pPr>
          </a:lstStyle>
          <a:p>
            <a:fld id="{E294F703-F51E-41D6-B94E-3390F6B2F3CA}" type="datetimeFigureOut">
              <a:rPr lang="en-US" smtClean="0"/>
              <a:t>6/9/2019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920" tIns="46460" rIns="92920" bIns="46460"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2920" tIns="46460" rIns="92920" bIns="464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4"/>
          </a:xfrm>
          <a:prstGeom prst="rect">
            <a:avLst/>
          </a:prstGeom>
        </p:spPr>
        <p:txBody>
          <a:bodyPr vert="horz" lIns="92920" tIns="46460" rIns="92920" bIns="46460"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9"/>
            <a:ext cx="3037840" cy="466434"/>
          </a:xfrm>
          <a:prstGeom prst="rect">
            <a:avLst/>
          </a:prstGeom>
        </p:spPr>
        <p:txBody>
          <a:bodyPr vert="horz" lIns="92920" tIns="46460" rIns="92920" bIns="46460" rtlCol="0" anchor="b"/>
          <a:lstStyle>
            <a:lvl1pPr algn="r">
              <a:defRPr sz="1200"/>
            </a:lvl1pPr>
          </a:lstStyle>
          <a:p>
            <a:fld id="{5176F37B-33D8-4371-824F-C411C354D488}" type="slidenum">
              <a:rPr lang="en-US" smtClean="0"/>
              <a:t>‹#›</a:t>
            </a:fld>
            <a:endParaRPr lang="en-US"/>
          </a:p>
        </p:txBody>
      </p:sp>
    </p:spTree>
    <p:extLst>
      <p:ext uri="{BB962C8B-B14F-4D97-AF65-F5344CB8AC3E}">
        <p14:creationId xmlns:p14="http://schemas.microsoft.com/office/powerpoint/2010/main" val="271844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B4CC0A-90DF-49C8-9454-39726ABD0C93}" type="slidenum">
              <a:rPr lang="en-US">
                <a:solidFill>
                  <a:prstClr val="black"/>
                </a:solidFill>
              </a:rPr>
              <a:pPr/>
              <a:t>2</a:t>
            </a:fld>
            <a:endParaRPr lang="en-US" dirty="0">
              <a:solidFill>
                <a:prstClr val="black"/>
              </a:solidFill>
            </a:endParaRPr>
          </a:p>
        </p:txBody>
      </p:sp>
      <p:sp>
        <p:nvSpPr>
          <p:cNvPr id="5122" name="Rectangle 2"/>
          <p:cNvSpPr>
            <a:spLocks noGrp="1" noRot="1" noChangeAspect="1" noChangeArrowheads="1" noTextEdit="1"/>
          </p:cNvSpPr>
          <p:nvPr>
            <p:ph type="sldImg"/>
          </p:nvPr>
        </p:nvSpPr>
        <p:spPr>
          <a:xfrm>
            <a:off x="400050" y="711200"/>
            <a:ext cx="6310313" cy="3549650"/>
          </a:xfrm>
          <a:ln/>
        </p:spPr>
      </p:sp>
      <p:sp>
        <p:nvSpPr>
          <p:cNvPr id="5123" name="Rectangle 3"/>
          <p:cNvSpPr>
            <a:spLocks noGrp="1" noChangeArrowheads="1"/>
          </p:cNvSpPr>
          <p:nvPr>
            <p:ph type="body" idx="1"/>
          </p:nvPr>
        </p:nvSpPr>
        <p:spPr>
          <a:xfrm>
            <a:off x="948246" y="4496167"/>
            <a:ext cx="5212909" cy="4258591"/>
          </a:xfrm>
        </p:spPr>
        <p:txBody>
          <a:bodyPr/>
          <a:lstStyle/>
          <a:p>
            <a:endParaRPr lang="en-US" dirty="0"/>
          </a:p>
        </p:txBody>
      </p:sp>
    </p:spTree>
    <p:extLst>
      <p:ext uri="{BB962C8B-B14F-4D97-AF65-F5344CB8AC3E}">
        <p14:creationId xmlns:p14="http://schemas.microsoft.com/office/powerpoint/2010/main" val="3767820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with VA looked at 7 quality of care process measures. 3 things that impacted mortality rate were quarterly physician visits, not</a:t>
            </a:r>
            <a:r>
              <a:rPr lang="en-US" baseline="0" dirty="0" smtClean="0"/>
              <a:t> being prescribed opioids or benzodiazepines (measure indicating absence of inappropriate prescribing), receipt of ANY psychosocial intervention and quarterly physician rates</a:t>
            </a:r>
          </a:p>
          <a:p>
            <a:endParaRPr lang="en-US" baseline="0" dirty="0" smtClean="0"/>
          </a:p>
          <a:p>
            <a:r>
              <a:rPr lang="en-US" baseline="0" dirty="0" smtClean="0"/>
              <a:t>Process measures not associated with mortality outcome: receipt of </a:t>
            </a:r>
            <a:r>
              <a:rPr lang="en-US" baseline="0" dirty="0" err="1" smtClean="0"/>
              <a:t>Hep</a:t>
            </a:r>
            <a:r>
              <a:rPr lang="en-US" baseline="0" dirty="0" smtClean="0"/>
              <a:t> B, C, or HIV screening; FDA approved OUD pharmacotherapy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6F37B-33D8-4371-824F-C411C354D4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639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add</a:t>
            </a:r>
            <a:r>
              <a:rPr lang="en-US" baseline="0" dirty="0" smtClean="0"/>
              <a:t> Outpatient </a:t>
            </a:r>
            <a:r>
              <a:rPr lang="en-US" baseline="0" dirty="0" err="1" smtClean="0"/>
              <a:t>Speciality</a:t>
            </a:r>
            <a:r>
              <a:rPr lang="en-US" baseline="0" dirty="0" smtClean="0"/>
              <a:t> MH? </a:t>
            </a:r>
            <a:r>
              <a:rPr lang="en-US" baseline="0" dirty="0" err="1" smtClean="0"/>
              <a:t>Speciality</a:t>
            </a:r>
            <a:r>
              <a:rPr lang="en-US" baseline="0" dirty="0" smtClean="0"/>
              <a:t> therapy, psychiatric medication management</a:t>
            </a:r>
            <a:endParaRPr lang="en-US" dirty="0"/>
          </a:p>
        </p:txBody>
      </p:sp>
      <p:sp>
        <p:nvSpPr>
          <p:cNvPr id="4" name="Slide Number Placeholder 3"/>
          <p:cNvSpPr>
            <a:spLocks noGrp="1"/>
          </p:cNvSpPr>
          <p:nvPr>
            <p:ph type="sldNum" sz="quarter" idx="10"/>
          </p:nvPr>
        </p:nvSpPr>
        <p:spPr/>
        <p:txBody>
          <a:bodyPr/>
          <a:lstStyle/>
          <a:p>
            <a:fld id="{5176F37B-33D8-4371-824F-C411C354D488}" type="slidenum">
              <a:rPr lang="en-US" smtClean="0"/>
              <a:t>21</a:t>
            </a:fld>
            <a:endParaRPr lang="en-US"/>
          </a:p>
        </p:txBody>
      </p:sp>
    </p:spTree>
    <p:extLst>
      <p:ext uri="{BB962C8B-B14F-4D97-AF65-F5344CB8AC3E}">
        <p14:creationId xmlns:p14="http://schemas.microsoft.com/office/powerpoint/2010/main" val="278468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A7D1C-CF6A-4FF7-9830-90DE1965904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34380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6F37B-33D8-4371-824F-C411C354D488}" type="slidenum">
              <a:rPr lang="en-US" smtClean="0"/>
              <a:t>5</a:t>
            </a:fld>
            <a:endParaRPr lang="en-US"/>
          </a:p>
        </p:txBody>
      </p:sp>
    </p:spTree>
    <p:extLst>
      <p:ext uri="{BB962C8B-B14F-4D97-AF65-F5344CB8AC3E}">
        <p14:creationId xmlns:p14="http://schemas.microsoft.com/office/powerpoint/2010/main" val="282822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anyone relate</a:t>
            </a:r>
            <a:r>
              <a:rPr lang="en-US" baseline="0" dirty="0" smtClean="0"/>
              <a:t> to this picture?  We certainly felt this way as we began to invest in building an infrastructure to address the level of substance use we were seeing – as our director of women’s health who you’ll meet today would say, “we were witness to a tragedy.”  We had a continuum of specialty A&amp;D care for over a decade but we found referrals to specialty care were failing and we needed a system and infrastructure to address addiction in primary care.</a:t>
            </a:r>
            <a:endParaRPr lang="en-US" dirty="0"/>
          </a:p>
        </p:txBody>
      </p:sp>
      <p:sp>
        <p:nvSpPr>
          <p:cNvPr id="4" name="Slide Number Placeholder 3"/>
          <p:cNvSpPr>
            <a:spLocks noGrp="1"/>
          </p:cNvSpPr>
          <p:nvPr>
            <p:ph type="sldNum" sz="quarter" idx="10"/>
          </p:nvPr>
        </p:nvSpPr>
        <p:spPr/>
        <p:txBody>
          <a:bodyPr/>
          <a:lstStyle/>
          <a:p>
            <a:fld id="{5176F37B-33D8-4371-824F-C411C354D488}" type="slidenum">
              <a:rPr lang="en-US" smtClean="0"/>
              <a:t>7</a:t>
            </a:fld>
            <a:endParaRPr lang="en-US"/>
          </a:p>
        </p:txBody>
      </p:sp>
    </p:spTree>
    <p:extLst>
      <p:ext uri="{BB962C8B-B14F-4D97-AF65-F5344CB8AC3E}">
        <p14:creationId xmlns:p14="http://schemas.microsoft.com/office/powerpoint/2010/main" val="2385414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simplistic but vital next step after screening and identification is to ask more about that use – and to do so with the assumption of use. </a:t>
            </a:r>
            <a:endParaRPr lang="en-US" dirty="0"/>
          </a:p>
        </p:txBody>
      </p:sp>
      <p:sp>
        <p:nvSpPr>
          <p:cNvPr id="4" name="Slide Number Placeholder 3"/>
          <p:cNvSpPr>
            <a:spLocks noGrp="1"/>
          </p:cNvSpPr>
          <p:nvPr>
            <p:ph type="sldNum" sz="quarter" idx="10"/>
          </p:nvPr>
        </p:nvSpPr>
        <p:spPr/>
        <p:txBody>
          <a:bodyPr/>
          <a:lstStyle/>
          <a:p>
            <a:fld id="{5176F37B-33D8-4371-824F-C411C354D488}" type="slidenum">
              <a:rPr lang="en-US" smtClean="0"/>
              <a:t>13</a:t>
            </a:fld>
            <a:endParaRPr lang="en-US"/>
          </a:p>
        </p:txBody>
      </p:sp>
    </p:spTree>
    <p:extLst>
      <p:ext uri="{BB962C8B-B14F-4D97-AF65-F5344CB8AC3E}">
        <p14:creationId xmlns:p14="http://schemas.microsoft.com/office/powerpoint/2010/main" val="2159830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importance question following an</a:t>
            </a:r>
            <a:r>
              <a:rPr lang="en-US" baseline="0" dirty="0" smtClean="0"/>
              <a:t> understanding of current and </a:t>
            </a:r>
            <a:r>
              <a:rPr lang="en-US" baseline="0" dirty="0" err="1" smtClean="0"/>
              <a:t>hx</a:t>
            </a:r>
            <a:r>
              <a:rPr lang="en-US" baseline="0" dirty="0" smtClean="0"/>
              <a:t> of use is level of motivation. One of the issues with our healthcare system and failed referrals to care is failure to understand current motivation and matching that with our intervention. </a:t>
            </a:r>
          </a:p>
          <a:p>
            <a:endParaRPr lang="en-US" baseline="0" dirty="0" smtClean="0"/>
          </a:p>
          <a:p>
            <a:r>
              <a:rPr lang="en-US" baseline="0" dirty="0" smtClean="0"/>
              <a:t>All members of our team should be trained in this so we’re all speaking the same language. </a:t>
            </a:r>
            <a:endParaRPr lang="en-US" dirty="0"/>
          </a:p>
        </p:txBody>
      </p:sp>
      <p:sp>
        <p:nvSpPr>
          <p:cNvPr id="4" name="Slide Number Placeholder 3"/>
          <p:cNvSpPr>
            <a:spLocks noGrp="1"/>
          </p:cNvSpPr>
          <p:nvPr>
            <p:ph type="sldNum" sz="quarter" idx="10"/>
          </p:nvPr>
        </p:nvSpPr>
        <p:spPr/>
        <p:txBody>
          <a:bodyPr/>
          <a:lstStyle/>
          <a:p>
            <a:fld id="{5176F37B-33D8-4371-824F-C411C354D488}" type="slidenum">
              <a:rPr lang="en-US" smtClean="0"/>
              <a:t>14</a:t>
            </a:fld>
            <a:endParaRPr lang="en-US"/>
          </a:p>
        </p:txBody>
      </p:sp>
    </p:spTree>
    <p:extLst>
      <p:ext uri="{BB962C8B-B14F-4D97-AF65-F5344CB8AC3E}">
        <p14:creationId xmlns:p14="http://schemas.microsoft.com/office/powerpoint/2010/main" val="3223736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B3E9E-AD48-4D79-9070-37542CAF081C}" type="slidenum">
              <a:rPr lang="en-US" smtClean="0"/>
              <a:t>15</a:t>
            </a:fld>
            <a:endParaRPr lang="en-US" dirty="0"/>
          </a:p>
        </p:txBody>
      </p:sp>
    </p:spTree>
    <p:extLst>
      <p:ext uri="{BB962C8B-B14F-4D97-AF65-F5344CB8AC3E}">
        <p14:creationId xmlns:p14="http://schemas.microsoft.com/office/powerpoint/2010/main" val="1598089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sz="3200" dirty="0" smtClean="0"/>
              <a:t>Provider’s empathy is significant predictor of treatment outcome.</a:t>
            </a:r>
          </a:p>
          <a:p>
            <a:pPr lvl="1">
              <a:spcBef>
                <a:spcPts val="0"/>
              </a:spcBef>
              <a:spcAft>
                <a:spcPts val="1200"/>
              </a:spcAft>
            </a:pPr>
            <a:r>
              <a:rPr lang="en-US" dirty="0" smtClean="0"/>
              <a:t>Treatment by provider with low empathy is less effective than self-help manuals.  (Miller et al., 1980)</a:t>
            </a:r>
          </a:p>
          <a:p>
            <a:pPr lvl="1">
              <a:spcBef>
                <a:spcPts val="0"/>
              </a:spcBef>
              <a:spcAft>
                <a:spcPts val="1200"/>
              </a:spcAft>
            </a:pPr>
            <a:r>
              <a:rPr lang="en-US" dirty="0" smtClean="0"/>
              <a:t>Harsh confrontation is counterproductive.</a:t>
            </a:r>
          </a:p>
          <a:p>
            <a:endParaRPr lang="en-US" dirty="0"/>
          </a:p>
        </p:txBody>
      </p:sp>
      <p:sp>
        <p:nvSpPr>
          <p:cNvPr id="4" name="Slide Number Placeholder 3"/>
          <p:cNvSpPr>
            <a:spLocks noGrp="1"/>
          </p:cNvSpPr>
          <p:nvPr>
            <p:ph type="sldNum" sz="quarter" idx="10"/>
          </p:nvPr>
        </p:nvSpPr>
        <p:spPr/>
        <p:txBody>
          <a:bodyPr/>
          <a:lstStyle/>
          <a:p>
            <a:fld id="{5176F37B-33D8-4371-824F-C411C354D488}" type="slidenum">
              <a:rPr lang="en-US" smtClean="0"/>
              <a:t>16</a:t>
            </a:fld>
            <a:endParaRPr lang="en-US"/>
          </a:p>
        </p:txBody>
      </p:sp>
    </p:spTree>
    <p:extLst>
      <p:ext uri="{BB962C8B-B14F-4D97-AF65-F5344CB8AC3E}">
        <p14:creationId xmlns:p14="http://schemas.microsoft.com/office/powerpoint/2010/main" val="3538704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dirty="0" smtClean="0">
                <a:solidFill>
                  <a:schemeClr val="dk1"/>
                </a:solidFill>
              </a:rPr>
              <a:t>Ensure</a:t>
            </a:r>
            <a:r>
              <a:rPr lang="en" baseline="0" dirty="0" smtClean="0">
                <a:solidFill>
                  <a:schemeClr val="dk1"/>
                </a:solidFill>
              </a:rPr>
              <a:t> the assessment includes a medical and psychiatric history, a substance use history, and evaluation of family and psychosocial supports.</a:t>
            </a:r>
          </a:p>
          <a:p>
            <a:endParaRPr lang="en" baseline="0" dirty="0" smtClean="0">
              <a:solidFill>
                <a:schemeClr val="dk1"/>
              </a:solidFill>
            </a:endParaRPr>
          </a:p>
          <a:p>
            <a:r>
              <a:rPr lang="en-US" sz="1200" b="0" i="0" kern="1200" dirty="0" smtClean="0">
                <a:solidFill>
                  <a:schemeClr val="tx1"/>
                </a:solidFill>
                <a:effectLst/>
                <a:latin typeface="+mn-lt"/>
                <a:ea typeface="+mn-ea"/>
                <a:cs typeface="+mn-cs"/>
              </a:rPr>
              <a:t>The main criterion of effectiveness is that a psychological therapy leads to either a reduction in, or abstinence from, that substance and improvements across a broad range of areas of functioning, which include physical health, psychological health, human immunodeficiency virus and hepatitis risk behaviors, interpersonal relationships, employment and criminal behavior.</a:t>
            </a:r>
            <a:endParaRPr lang="en" dirty="0">
              <a:solidFill>
                <a:schemeClr val="dk1"/>
              </a:solidFill>
            </a:endParaRPr>
          </a:p>
        </p:txBody>
      </p:sp>
    </p:spTree>
    <p:extLst>
      <p:ext uri="{BB962C8B-B14F-4D97-AF65-F5344CB8AC3E}">
        <p14:creationId xmlns:p14="http://schemas.microsoft.com/office/powerpoint/2010/main" val="3602527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968916-5CAD-40BD-8EDE-6C59B1F100B8}"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ABE14-84C4-4C0E-9D02-A035ACDFE6D3}" type="slidenum">
              <a:rPr lang="en-US" smtClean="0"/>
              <a:t>‹#›</a:t>
            </a:fld>
            <a:endParaRPr lang="en-US"/>
          </a:p>
        </p:txBody>
      </p:sp>
    </p:spTree>
    <p:extLst>
      <p:ext uri="{BB962C8B-B14F-4D97-AF65-F5344CB8AC3E}">
        <p14:creationId xmlns:p14="http://schemas.microsoft.com/office/powerpoint/2010/main" val="92795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68916-5CAD-40BD-8EDE-6C59B1F100B8}"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ABE14-84C4-4C0E-9D02-A035ACDFE6D3}" type="slidenum">
              <a:rPr lang="en-US" smtClean="0"/>
              <a:t>‹#›</a:t>
            </a:fld>
            <a:endParaRPr lang="en-US"/>
          </a:p>
        </p:txBody>
      </p:sp>
    </p:spTree>
    <p:extLst>
      <p:ext uri="{BB962C8B-B14F-4D97-AF65-F5344CB8AC3E}">
        <p14:creationId xmlns:p14="http://schemas.microsoft.com/office/powerpoint/2010/main" val="122644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68916-5CAD-40BD-8EDE-6C59B1F100B8}"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ABE14-84C4-4C0E-9D02-A035ACDFE6D3}" type="slidenum">
              <a:rPr lang="en-US" smtClean="0"/>
              <a:t>‹#›</a:t>
            </a:fld>
            <a:endParaRPr lang="en-US"/>
          </a:p>
        </p:txBody>
      </p:sp>
    </p:spTree>
    <p:extLst>
      <p:ext uri="{BB962C8B-B14F-4D97-AF65-F5344CB8AC3E}">
        <p14:creationId xmlns:p14="http://schemas.microsoft.com/office/powerpoint/2010/main" val="3878480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4EA308-C577-4CF1-875A-8514D26A7227}" type="datetime1">
              <a:rPr lang="en-US" smtClean="0"/>
              <a:t>6/9/2019</a:t>
            </a:fld>
            <a:endParaRPr lang="en-US"/>
          </a:p>
        </p:txBody>
      </p:sp>
      <p:sp>
        <p:nvSpPr>
          <p:cNvPr id="5" name="Footer Placeholder 4"/>
          <p:cNvSpPr>
            <a:spLocks noGrp="1"/>
          </p:cNvSpPr>
          <p:nvPr>
            <p:ph type="ftr" sz="quarter" idx="11"/>
          </p:nvPr>
        </p:nvSpPr>
        <p:spPr/>
        <p:txBody>
          <a:bodyPr/>
          <a:lstStyle/>
          <a:p>
            <a:r>
              <a:rPr lang="en-US"/>
              <a:t>© Cherokee Health Systems 2015</a:t>
            </a:r>
          </a:p>
        </p:txBody>
      </p:sp>
      <p:sp>
        <p:nvSpPr>
          <p:cNvPr id="6" name="Slide Number Placeholder 5"/>
          <p:cNvSpPr>
            <a:spLocks noGrp="1"/>
          </p:cNvSpPr>
          <p:nvPr>
            <p:ph type="sldNum" sz="quarter" idx="12"/>
          </p:nvPr>
        </p:nvSpPr>
        <p:spPr/>
        <p:txBody>
          <a:bodyPr/>
          <a:lstStyle/>
          <a:p>
            <a:fld id="{E84B3F5E-4FFF-4B0C-93AE-80D4E14FFC1F}"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5682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487350594"/>
      </p:ext>
    </p:extLst>
  </p:cSld>
  <p:clrMapOvr>
    <a:masterClrMapping/>
  </p:clrMapOvr>
  <p:transition spd="slow">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4007144"/>
      </p:ext>
    </p:extLst>
  </p:cSld>
  <p:clrMapOvr>
    <a:masterClrMapping/>
  </p:clrMapOvr>
  <p:transition spd="slow">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17702948"/>
      </p:ext>
    </p:extLst>
  </p:cSld>
  <p:clrMapOvr>
    <a:masterClrMapping/>
  </p:clrMapOvr>
  <p:transition spd="slow">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6525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397280596"/>
      </p:ext>
    </p:extLst>
  </p:cSld>
  <p:clrMapOvr>
    <a:masterClrMapping/>
  </p:clrMapOvr>
  <p:transition spd="slow">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610490"/>
      </p:ext>
    </p:extLst>
  </p:cSld>
  <p:clrMapOvr>
    <a:masterClrMapping/>
  </p:clrMapOvr>
  <p:transition spd="slow">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0332616"/>
      </p:ext>
    </p:extLst>
  </p:cSld>
  <p:clrMapOvr>
    <a:masterClrMapping/>
  </p:clrMapOvr>
  <p:transition spd="slow">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68916-5CAD-40BD-8EDE-6C59B1F100B8}"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ABE14-84C4-4C0E-9D02-A035ACDFE6D3}" type="slidenum">
              <a:rPr lang="en-US" smtClean="0"/>
              <a:t>‹#›</a:t>
            </a:fld>
            <a:endParaRPr lang="en-US"/>
          </a:p>
        </p:txBody>
      </p:sp>
    </p:spTree>
    <p:extLst>
      <p:ext uri="{BB962C8B-B14F-4D97-AF65-F5344CB8AC3E}">
        <p14:creationId xmlns:p14="http://schemas.microsoft.com/office/powerpoint/2010/main" val="2791982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26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68916-5CAD-40BD-8EDE-6C59B1F100B8}"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ABE14-84C4-4C0E-9D02-A035ACDFE6D3}" type="slidenum">
              <a:rPr lang="en-US" smtClean="0"/>
              <a:t>‹#›</a:t>
            </a:fld>
            <a:endParaRPr lang="en-US"/>
          </a:p>
        </p:txBody>
      </p:sp>
    </p:spTree>
    <p:extLst>
      <p:ext uri="{BB962C8B-B14F-4D97-AF65-F5344CB8AC3E}">
        <p14:creationId xmlns:p14="http://schemas.microsoft.com/office/powerpoint/2010/main" val="2195226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968916-5CAD-40BD-8EDE-6C59B1F100B8}" type="datetimeFigureOut">
              <a:rPr lang="en-US" smtClean="0"/>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ABE14-84C4-4C0E-9D02-A035ACDFE6D3}" type="slidenum">
              <a:rPr lang="en-US" smtClean="0"/>
              <a:t>‹#›</a:t>
            </a:fld>
            <a:endParaRPr lang="en-US"/>
          </a:p>
        </p:txBody>
      </p:sp>
    </p:spTree>
    <p:extLst>
      <p:ext uri="{BB962C8B-B14F-4D97-AF65-F5344CB8AC3E}">
        <p14:creationId xmlns:p14="http://schemas.microsoft.com/office/powerpoint/2010/main" val="4000498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968916-5CAD-40BD-8EDE-6C59B1F100B8}" type="datetimeFigureOut">
              <a:rPr lang="en-US" smtClean="0"/>
              <a:t>6/9/2019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ABE14-84C4-4C0E-9D02-A035ACDFE6D3}" type="slidenum">
              <a:rPr lang="en-US" smtClean="0"/>
              <a:t>‹#›</a:t>
            </a:fld>
            <a:endParaRPr lang="en-US"/>
          </a:p>
        </p:txBody>
      </p:sp>
    </p:spTree>
    <p:extLst>
      <p:ext uri="{BB962C8B-B14F-4D97-AF65-F5344CB8AC3E}">
        <p14:creationId xmlns:p14="http://schemas.microsoft.com/office/powerpoint/2010/main" val="3572378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968916-5CAD-40BD-8EDE-6C59B1F100B8}" type="datetimeFigureOut">
              <a:rPr lang="en-US" smtClean="0"/>
              <a:t>6/9/2019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ABE14-84C4-4C0E-9D02-A035ACDFE6D3}" type="slidenum">
              <a:rPr lang="en-US" smtClean="0"/>
              <a:t>‹#›</a:t>
            </a:fld>
            <a:endParaRPr lang="en-US"/>
          </a:p>
        </p:txBody>
      </p:sp>
    </p:spTree>
    <p:extLst>
      <p:ext uri="{BB962C8B-B14F-4D97-AF65-F5344CB8AC3E}">
        <p14:creationId xmlns:p14="http://schemas.microsoft.com/office/powerpoint/2010/main" val="185896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68916-5CAD-40BD-8EDE-6C59B1F100B8}" type="datetimeFigureOut">
              <a:rPr lang="en-US" smtClean="0"/>
              <a:t>6/9/2019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ABE14-84C4-4C0E-9D02-A035ACDFE6D3}" type="slidenum">
              <a:rPr lang="en-US" smtClean="0"/>
              <a:t>‹#›</a:t>
            </a:fld>
            <a:endParaRPr lang="en-US"/>
          </a:p>
        </p:txBody>
      </p:sp>
    </p:spTree>
    <p:extLst>
      <p:ext uri="{BB962C8B-B14F-4D97-AF65-F5344CB8AC3E}">
        <p14:creationId xmlns:p14="http://schemas.microsoft.com/office/powerpoint/2010/main" val="362740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68916-5CAD-40BD-8EDE-6C59B1F100B8}" type="datetimeFigureOut">
              <a:rPr lang="en-US" smtClean="0"/>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ABE14-84C4-4C0E-9D02-A035ACDFE6D3}" type="slidenum">
              <a:rPr lang="en-US" smtClean="0"/>
              <a:t>‹#›</a:t>
            </a:fld>
            <a:endParaRPr lang="en-US"/>
          </a:p>
        </p:txBody>
      </p:sp>
    </p:spTree>
    <p:extLst>
      <p:ext uri="{BB962C8B-B14F-4D97-AF65-F5344CB8AC3E}">
        <p14:creationId xmlns:p14="http://schemas.microsoft.com/office/powerpoint/2010/main" val="245806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68916-5CAD-40BD-8EDE-6C59B1F100B8}" type="datetimeFigureOut">
              <a:rPr lang="en-US" smtClean="0"/>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ABE14-84C4-4C0E-9D02-A035ACDFE6D3}" type="slidenum">
              <a:rPr lang="en-US" smtClean="0"/>
              <a:t>‹#›</a:t>
            </a:fld>
            <a:endParaRPr lang="en-US"/>
          </a:p>
        </p:txBody>
      </p:sp>
    </p:spTree>
    <p:extLst>
      <p:ext uri="{BB962C8B-B14F-4D97-AF65-F5344CB8AC3E}">
        <p14:creationId xmlns:p14="http://schemas.microsoft.com/office/powerpoint/2010/main" val="260315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68916-5CAD-40BD-8EDE-6C59B1F100B8}" type="datetimeFigureOut">
              <a:rPr lang="en-US" smtClean="0"/>
              <a:t>6/9/2019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ABE14-84C4-4C0E-9D02-A035ACDFE6D3}" type="slidenum">
              <a:rPr lang="en-US" smtClean="0"/>
              <a:t>‹#›</a:t>
            </a:fld>
            <a:endParaRPr lang="en-US"/>
          </a:p>
        </p:txBody>
      </p:sp>
    </p:spTree>
    <p:extLst>
      <p:ext uri="{BB962C8B-B14F-4D97-AF65-F5344CB8AC3E}">
        <p14:creationId xmlns:p14="http://schemas.microsoft.com/office/powerpoint/2010/main" val="291762921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73" r:id="rId13"/>
    <p:sldLayoutId id="2147483674" r:id="rId14"/>
    <p:sldLayoutId id="2147483675" r:id="rId15"/>
    <p:sldLayoutId id="2147483676" r:id="rId16"/>
    <p:sldLayoutId id="2147483735" r:id="rId17"/>
    <p:sldLayoutId id="2147483736" r:id="rId18"/>
    <p:sldLayoutId id="2147483737" r:id="rId19"/>
    <p:sldLayoutId id="214748373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ntegrationacademy.ahrq.go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469035"/>
            <a:ext cx="12192000" cy="2387600"/>
          </a:xfrm>
        </p:spPr>
        <p:txBody>
          <a:bodyPr>
            <a:noAutofit/>
          </a:bodyPr>
          <a:lstStyle/>
          <a:p>
            <a:r>
              <a:rPr lang="en-US" b="1" dirty="0" smtClean="0">
                <a:latin typeface="+mn-lt"/>
              </a:rPr>
              <a:t>Screening, Prevention, </a:t>
            </a:r>
            <a:br>
              <a:rPr lang="en-US" b="1" dirty="0" smtClean="0">
                <a:latin typeface="+mn-lt"/>
              </a:rPr>
            </a:br>
            <a:r>
              <a:rPr lang="en-US" b="1" dirty="0" smtClean="0">
                <a:latin typeface="+mn-lt"/>
              </a:rPr>
              <a:t>and Intervention:  </a:t>
            </a:r>
            <a:br>
              <a:rPr lang="en-US" b="1" dirty="0" smtClean="0">
                <a:latin typeface="+mn-lt"/>
              </a:rPr>
            </a:br>
            <a:r>
              <a:rPr lang="en-US" b="1" dirty="0" smtClean="0">
                <a:latin typeface="+mn-lt"/>
              </a:rPr>
              <a:t>Addressing Substance Misuse </a:t>
            </a:r>
            <a:br>
              <a:rPr lang="en-US" b="1" dirty="0" smtClean="0">
                <a:latin typeface="+mn-lt"/>
              </a:rPr>
            </a:br>
            <a:r>
              <a:rPr lang="en-US" b="1" dirty="0" smtClean="0">
                <a:latin typeface="+mn-lt"/>
              </a:rPr>
              <a:t>in Primary </a:t>
            </a:r>
            <a:r>
              <a:rPr lang="en-US" b="1" dirty="0" smtClean="0">
                <a:latin typeface="+mn-lt"/>
              </a:rPr>
              <a:t>Care for Providers</a:t>
            </a:r>
            <a:endParaRPr lang="en-US" b="1" dirty="0">
              <a:latin typeface="+mn-lt"/>
            </a:endParaRPr>
          </a:p>
        </p:txBody>
      </p:sp>
      <p:sp>
        <p:nvSpPr>
          <p:cNvPr id="5" name="Subtitle 4"/>
          <p:cNvSpPr>
            <a:spLocks noGrp="1"/>
          </p:cNvSpPr>
          <p:nvPr>
            <p:ph type="subTitle" idx="1"/>
          </p:nvPr>
        </p:nvSpPr>
        <p:spPr>
          <a:xfrm>
            <a:off x="1382332" y="4159875"/>
            <a:ext cx="9144000" cy="1475643"/>
          </a:xfrm>
        </p:spPr>
        <p:txBody>
          <a:bodyPr/>
          <a:lstStyle/>
          <a:p>
            <a:r>
              <a:rPr lang="en-US" dirty="0" smtClean="0"/>
              <a:t>Suzanne Bailey, </a:t>
            </a:r>
            <a:r>
              <a:rPr lang="en-US" dirty="0" err="1" smtClean="0"/>
              <a:t>PsyD</a:t>
            </a:r>
            <a:endParaRPr lang="en-US" dirty="0" smtClean="0"/>
          </a:p>
          <a:p>
            <a:r>
              <a:rPr lang="en-US" dirty="0" smtClean="0"/>
              <a:t>Chief Operating Officer </a:t>
            </a:r>
          </a:p>
          <a:p>
            <a:r>
              <a:rPr lang="en-US" dirty="0" smtClean="0"/>
              <a:t>Cherokee Health Systems</a:t>
            </a:r>
            <a:endParaRPr lang="en-US" dirty="0"/>
          </a:p>
        </p:txBody>
      </p:sp>
    </p:spTree>
    <p:extLst>
      <p:ext uri="{BB962C8B-B14F-4D97-AF65-F5344CB8AC3E}">
        <p14:creationId xmlns:p14="http://schemas.microsoft.com/office/powerpoint/2010/main" val="1265352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mn-lt"/>
              </a:rPr>
              <a:t>Identification Strategies</a:t>
            </a:r>
            <a:endParaRPr lang="en-US" sz="5400" b="1" dirty="0">
              <a:latin typeface="+mn-lt"/>
            </a:endParaRPr>
          </a:p>
        </p:txBody>
      </p:sp>
      <p:sp>
        <p:nvSpPr>
          <p:cNvPr id="7" name="Content Placeholder 6"/>
          <p:cNvSpPr>
            <a:spLocks noGrp="1"/>
          </p:cNvSpPr>
          <p:nvPr>
            <p:ph sz="half" idx="2"/>
          </p:nvPr>
        </p:nvSpPr>
        <p:spPr>
          <a:xfrm>
            <a:off x="1722103" y="1899235"/>
            <a:ext cx="5157787" cy="3684588"/>
          </a:xfrm>
        </p:spPr>
        <p:txBody>
          <a:bodyPr>
            <a:normAutofit/>
          </a:bodyPr>
          <a:lstStyle/>
          <a:p>
            <a:r>
              <a:rPr lang="en-US" sz="3600" dirty="0"/>
              <a:t>Screening</a:t>
            </a:r>
          </a:p>
          <a:p>
            <a:r>
              <a:rPr lang="en-US" sz="3600" dirty="0" smtClean="0"/>
              <a:t>Team Huddles</a:t>
            </a:r>
            <a:endParaRPr lang="en-US" sz="3600" dirty="0"/>
          </a:p>
          <a:p>
            <a:r>
              <a:rPr lang="en-US" sz="3600" dirty="0" smtClean="0"/>
              <a:t>Schedule Review</a:t>
            </a:r>
          </a:p>
          <a:p>
            <a:r>
              <a:rPr lang="en-US" sz="3600" dirty="0" smtClean="0"/>
              <a:t>Reporting</a:t>
            </a:r>
            <a:endParaRPr lang="en-US" sz="3600" dirty="0"/>
          </a:p>
          <a:p>
            <a:endParaRPr lang="en-US" sz="3600" dirty="0"/>
          </a:p>
        </p:txBody>
      </p:sp>
      <p:sp>
        <p:nvSpPr>
          <p:cNvPr id="9" name="Content Placeholder 8"/>
          <p:cNvSpPr>
            <a:spLocks noGrp="1"/>
          </p:cNvSpPr>
          <p:nvPr>
            <p:ph sz="quarter" idx="4"/>
          </p:nvPr>
        </p:nvSpPr>
        <p:spPr>
          <a:xfrm>
            <a:off x="6559048" y="1899235"/>
            <a:ext cx="5183188" cy="3684588"/>
          </a:xfrm>
        </p:spPr>
        <p:txBody>
          <a:bodyPr>
            <a:normAutofit/>
          </a:bodyPr>
          <a:lstStyle/>
          <a:p>
            <a:r>
              <a:rPr lang="en-US" sz="3600" dirty="0"/>
              <a:t>Chart Review</a:t>
            </a:r>
          </a:p>
          <a:p>
            <a:r>
              <a:rPr lang="en-US" sz="3600" dirty="0"/>
              <a:t>Patient Self-referral</a:t>
            </a:r>
          </a:p>
          <a:p>
            <a:r>
              <a:rPr lang="en-US" sz="3600" dirty="0"/>
              <a:t>Provider </a:t>
            </a:r>
            <a:r>
              <a:rPr lang="en-US" sz="3600" dirty="0" smtClean="0"/>
              <a:t>Referral</a:t>
            </a:r>
          </a:p>
          <a:p>
            <a:pPr marL="0" indent="0">
              <a:buNone/>
            </a:pPr>
            <a:endParaRPr lang="en-US" sz="3600" dirty="0" smtClean="0"/>
          </a:p>
          <a:p>
            <a:pPr marL="0" indent="0">
              <a:buNone/>
            </a:pPr>
            <a:endParaRPr lang="en-US" sz="3600" dirty="0"/>
          </a:p>
        </p:txBody>
      </p:sp>
    </p:spTree>
    <p:extLst>
      <p:ext uri="{BB962C8B-B14F-4D97-AF65-F5344CB8AC3E}">
        <p14:creationId xmlns:p14="http://schemas.microsoft.com/office/powerpoint/2010/main" val="17575168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054" y="172620"/>
            <a:ext cx="8963891" cy="1223044"/>
          </a:xfrm>
        </p:spPr>
        <p:txBody>
          <a:bodyPr>
            <a:normAutofit/>
          </a:bodyPr>
          <a:lstStyle/>
          <a:p>
            <a:pPr algn="ctr"/>
            <a:r>
              <a:rPr lang="en-US" sz="4800" b="1" dirty="0" smtClean="0">
                <a:latin typeface="+mn-lt"/>
              </a:rPr>
              <a:t>Selecting </a:t>
            </a:r>
            <a:r>
              <a:rPr lang="en-US" sz="4800" b="1" dirty="0">
                <a:latin typeface="+mn-lt"/>
              </a:rPr>
              <a:t>S</a:t>
            </a:r>
            <a:r>
              <a:rPr lang="en-US" sz="4800" b="1" dirty="0" smtClean="0">
                <a:latin typeface="+mn-lt"/>
              </a:rPr>
              <a:t>creening Tools</a:t>
            </a:r>
            <a:endParaRPr lang="en-US" sz="4800" b="1" dirty="0">
              <a:latin typeface="+mn-lt"/>
            </a:endParaRPr>
          </a:p>
        </p:txBody>
      </p:sp>
      <p:sp>
        <p:nvSpPr>
          <p:cNvPr id="3" name="Content Placeholder 2"/>
          <p:cNvSpPr>
            <a:spLocks noGrp="1"/>
          </p:cNvSpPr>
          <p:nvPr>
            <p:ph idx="1"/>
          </p:nvPr>
        </p:nvSpPr>
        <p:spPr>
          <a:xfrm>
            <a:off x="838200" y="1395664"/>
            <a:ext cx="10515600" cy="4781299"/>
          </a:xfrm>
        </p:spPr>
        <p:txBody>
          <a:bodyPr>
            <a:normAutofit fontScale="92500" lnSpcReduction="10000"/>
          </a:bodyPr>
          <a:lstStyle/>
          <a:p>
            <a:r>
              <a:rPr lang="en-US" dirty="0" smtClean="0"/>
              <a:t>A </a:t>
            </a:r>
            <a:r>
              <a:rPr lang="en-US" dirty="0"/>
              <a:t>positive </a:t>
            </a:r>
            <a:r>
              <a:rPr lang="en-US" dirty="0" smtClean="0"/>
              <a:t>brief </a:t>
            </a:r>
            <a:r>
              <a:rPr lang="en-US" u="sng" dirty="0" smtClean="0"/>
              <a:t>pre-screen</a:t>
            </a:r>
            <a:r>
              <a:rPr lang="en-US" dirty="0" smtClean="0"/>
              <a:t> indicates </a:t>
            </a:r>
            <a:r>
              <a:rPr lang="en-US" dirty="0"/>
              <a:t>distress that should be further </a:t>
            </a:r>
            <a:r>
              <a:rPr lang="en-US" dirty="0" smtClean="0"/>
              <a:t>evaluated</a:t>
            </a:r>
            <a:r>
              <a:rPr lang="en-US" dirty="0"/>
              <a:t> </a:t>
            </a:r>
          </a:p>
          <a:p>
            <a:pPr lvl="1"/>
            <a:r>
              <a:rPr lang="en-US" dirty="0"/>
              <a:t>There are several evidence-based pre-screening </a:t>
            </a:r>
            <a:r>
              <a:rPr lang="en-US" dirty="0" smtClean="0"/>
              <a:t>tools; </a:t>
            </a:r>
            <a:r>
              <a:rPr lang="en-US" dirty="0"/>
              <a:t>tailor the screening process to best meet the needs of the clinic and patient </a:t>
            </a:r>
            <a:r>
              <a:rPr lang="en-US" dirty="0" smtClean="0"/>
              <a:t>population</a:t>
            </a:r>
          </a:p>
          <a:p>
            <a:pPr lvl="2"/>
            <a:r>
              <a:rPr lang="en-US" sz="2400" dirty="0" smtClean="0"/>
              <a:t>Alcohol </a:t>
            </a:r>
            <a:r>
              <a:rPr lang="en-US" sz="2400" dirty="0"/>
              <a:t>Use Disorder Identification Test (AUDIT-C</a:t>
            </a:r>
            <a:r>
              <a:rPr lang="en-US" sz="2400" dirty="0" smtClean="0"/>
              <a:t>)</a:t>
            </a:r>
          </a:p>
          <a:p>
            <a:pPr lvl="2"/>
            <a:r>
              <a:rPr lang="en-US" sz="2400" b="1" dirty="0" smtClean="0">
                <a:solidFill>
                  <a:srgbClr val="FFC000"/>
                </a:solidFill>
              </a:rPr>
              <a:t>National </a:t>
            </a:r>
            <a:r>
              <a:rPr lang="en-US" sz="2400" b="1" dirty="0">
                <a:solidFill>
                  <a:srgbClr val="FFC000"/>
                </a:solidFill>
              </a:rPr>
              <a:t>Institute on Drug Abuse (NIDA) Quick </a:t>
            </a:r>
            <a:r>
              <a:rPr lang="en-US" sz="2400" b="1" dirty="0" smtClean="0">
                <a:solidFill>
                  <a:srgbClr val="FFC000"/>
                </a:solidFill>
              </a:rPr>
              <a:t>Screen</a:t>
            </a:r>
          </a:p>
          <a:p>
            <a:pPr lvl="0"/>
            <a:r>
              <a:rPr lang="en-US" dirty="0" smtClean="0">
                <a:solidFill>
                  <a:prstClr val="black"/>
                </a:solidFill>
              </a:rPr>
              <a:t>Patients </a:t>
            </a:r>
            <a:r>
              <a:rPr lang="en-US" dirty="0">
                <a:solidFill>
                  <a:prstClr val="black"/>
                </a:solidFill>
              </a:rPr>
              <a:t>with a positive pre-screen need additional assessment to help guide intervention and treatment planning. </a:t>
            </a:r>
          </a:p>
          <a:p>
            <a:pPr lvl="1"/>
            <a:r>
              <a:rPr lang="en-US" dirty="0">
                <a:solidFill>
                  <a:prstClr val="black"/>
                </a:solidFill>
              </a:rPr>
              <a:t>There are numerous evidence-based screening tools. </a:t>
            </a:r>
          </a:p>
          <a:p>
            <a:pPr lvl="2"/>
            <a:r>
              <a:rPr lang="en-US" sz="2400" dirty="0">
                <a:solidFill>
                  <a:prstClr val="black"/>
                </a:solidFill>
              </a:rPr>
              <a:t>Alcohol, Smoking, and Substance Involvement Screening Test (ASSIST)</a:t>
            </a:r>
          </a:p>
          <a:p>
            <a:pPr lvl="2"/>
            <a:r>
              <a:rPr lang="en-US" sz="2400" dirty="0">
                <a:solidFill>
                  <a:prstClr val="black"/>
                </a:solidFill>
              </a:rPr>
              <a:t>Alcohol Use Disorders Identification Test (AUDIT)</a:t>
            </a:r>
          </a:p>
          <a:p>
            <a:pPr lvl="2"/>
            <a:r>
              <a:rPr lang="en-US" sz="2400" b="1" dirty="0">
                <a:solidFill>
                  <a:srgbClr val="FFC000"/>
                </a:solidFill>
              </a:rPr>
              <a:t>CAGE-AID</a:t>
            </a:r>
          </a:p>
          <a:p>
            <a:pPr lvl="2"/>
            <a:r>
              <a:rPr lang="en-US" sz="2400" dirty="0">
                <a:solidFill>
                  <a:prstClr val="black"/>
                </a:solidFill>
              </a:rPr>
              <a:t>Drug Abuse Screening Test (DAST-10)</a:t>
            </a:r>
          </a:p>
          <a:p>
            <a:pPr lvl="2"/>
            <a:r>
              <a:rPr lang="en-US" sz="2400" dirty="0">
                <a:solidFill>
                  <a:prstClr val="black"/>
                </a:solidFill>
              </a:rPr>
              <a:t>Michigan Alcoholism Screening Test (MAST)</a:t>
            </a:r>
          </a:p>
          <a:p>
            <a:endParaRPr lang="en-US" sz="3200" b="1" dirty="0" smtClean="0">
              <a:solidFill>
                <a:srgbClr val="FFC000"/>
              </a:solidFill>
            </a:endParaRPr>
          </a:p>
          <a:p>
            <a:pPr marL="457200" lvl="1" indent="0">
              <a:buNone/>
            </a:pPr>
            <a:endParaRPr lang="en-US" sz="2800" dirty="0"/>
          </a:p>
        </p:txBody>
      </p:sp>
    </p:spTree>
    <p:extLst>
      <p:ext uri="{BB962C8B-B14F-4D97-AF65-F5344CB8AC3E}">
        <p14:creationId xmlns:p14="http://schemas.microsoft.com/office/powerpoint/2010/main" val="11183426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054" y="156578"/>
            <a:ext cx="8963891" cy="1325563"/>
          </a:xfrm>
        </p:spPr>
        <p:txBody>
          <a:bodyPr/>
          <a:lstStyle/>
          <a:p>
            <a:pPr algn="ctr"/>
            <a:r>
              <a:rPr lang="en-US" b="1" dirty="0" smtClean="0">
                <a:latin typeface="+mn-lt"/>
              </a:rPr>
              <a:t>Screening Workflow</a:t>
            </a:r>
            <a:endParaRPr lang="en-US" b="1" dirty="0">
              <a:latin typeface="+mn-lt"/>
            </a:endParaRPr>
          </a:p>
        </p:txBody>
      </p:sp>
      <p:sp>
        <p:nvSpPr>
          <p:cNvPr id="3" name="Content Placeholder 2"/>
          <p:cNvSpPr>
            <a:spLocks noGrp="1"/>
          </p:cNvSpPr>
          <p:nvPr>
            <p:ph idx="1"/>
          </p:nvPr>
        </p:nvSpPr>
        <p:spPr>
          <a:xfrm>
            <a:off x="838199" y="1482141"/>
            <a:ext cx="10515600" cy="4351338"/>
          </a:xfrm>
        </p:spPr>
        <p:txBody>
          <a:bodyPr>
            <a:normAutofit/>
          </a:bodyPr>
          <a:lstStyle/>
          <a:p>
            <a:r>
              <a:rPr lang="en-US" dirty="0" smtClean="0"/>
              <a:t>Embed screening into </a:t>
            </a:r>
            <a:r>
              <a:rPr lang="en-US" dirty="0"/>
              <a:t>the existing clinic workflow. </a:t>
            </a:r>
          </a:p>
          <a:p>
            <a:pPr lvl="1"/>
            <a:r>
              <a:rPr lang="en-US" dirty="0" smtClean="0"/>
              <a:t>Improves acceptance</a:t>
            </a:r>
          </a:p>
          <a:p>
            <a:pPr lvl="1"/>
            <a:r>
              <a:rPr lang="en-US" dirty="0" smtClean="0"/>
              <a:t>Sustainability </a:t>
            </a:r>
            <a:r>
              <a:rPr lang="en-US" dirty="0"/>
              <a:t>of the screening </a:t>
            </a:r>
            <a:r>
              <a:rPr lang="en-US" dirty="0" smtClean="0"/>
              <a:t>process</a:t>
            </a:r>
          </a:p>
          <a:p>
            <a:pPr lvl="1"/>
            <a:r>
              <a:rPr lang="en-US" dirty="0" smtClean="0"/>
              <a:t>Becomes </a:t>
            </a:r>
            <a:r>
              <a:rPr lang="en-US" dirty="0"/>
              <a:t>a routine aspect of </a:t>
            </a:r>
            <a:r>
              <a:rPr lang="en-US" dirty="0" smtClean="0"/>
              <a:t>care </a:t>
            </a:r>
          </a:p>
          <a:p>
            <a:pPr marL="457200" lvl="1" indent="0">
              <a:buNone/>
            </a:pPr>
            <a:endParaRPr lang="en-US" dirty="0" smtClean="0"/>
          </a:p>
          <a:p>
            <a:r>
              <a:rPr lang="en-US" dirty="0"/>
              <a:t>B</a:t>
            </a:r>
            <a:r>
              <a:rPr lang="en-US" dirty="0" smtClean="0"/>
              <a:t>ehavioral Health Vitals </a:t>
            </a:r>
          </a:p>
          <a:p>
            <a:pPr lvl="1"/>
            <a:r>
              <a:rPr lang="en-US" dirty="0" smtClean="0"/>
              <a:t>Measured </a:t>
            </a:r>
            <a:r>
              <a:rPr lang="en-US" dirty="0"/>
              <a:t>concurrently with medical vitals by a nurse or medical assistant who is triaging and rooming the patient. </a:t>
            </a:r>
            <a:endParaRPr lang="en-US" dirty="0" smtClean="0"/>
          </a:p>
          <a:p>
            <a:pPr lvl="1"/>
            <a:r>
              <a:rPr lang="en-US" dirty="0" smtClean="0"/>
              <a:t>Results </a:t>
            </a:r>
            <a:r>
              <a:rPr lang="en-US" dirty="0"/>
              <a:t>of screening will be known by the provider in advance of the visit. </a:t>
            </a:r>
          </a:p>
        </p:txBody>
      </p:sp>
    </p:spTree>
    <p:extLst>
      <p:ext uri="{BB962C8B-B14F-4D97-AF65-F5344CB8AC3E}">
        <p14:creationId xmlns:p14="http://schemas.microsoft.com/office/powerpoint/2010/main" val="34556681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266" y="204704"/>
            <a:ext cx="8963891" cy="1325563"/>
          </a:xfrm>
        </p:spPr>
        <p:txBody>
          <a:bodyPr>
            <a:normAutofit/>
          </a:bodyPr>
          <a:lstStyle/>
          <a:p>
            <a:pPr algn="ctr"/>
            <a:r>
              <a:rPr lang="en-US" sz="4800" b="1" dirty="0" smtClean="0">
                <a:latin typeface="+mn-lt"/>
              </a:rPr>
              <a:t>Assessment of Substance Use</a:t>
            </a:r>
            <a:endParaRPr lang="en-US" sz="4800" b="1" dirty="0">
              <a:latin typeface="+mn-lt"/>
            </a:endParaRPr>
          </a:p>
        </p:txBody>
      </p:sp>
      <p:sp>
        <p:nvSpPr>
          <p:cNvPr id="3" name="Content Placeholder 2"/>
          <p:cNvSpPr>
            <a:spLocks noGrp="1"/>
          </p:cNvSpPr>
          <p:nvPr>
            <p:ph idx="1"/>
          </p:nvPr>
        </p:nvSpPr>
        <p:spPr>
          <a:xfrm>
            <a:off x="1764266" y="1658604"/>
            <a:ext cx="9701463" cy="4351338"/>
          </a:xfrm>
        </p:spPr>
        <p:txBody>
          <a:bodyPr>
            <a:normAutofit/>
          </a:bodyPr>
          <a:lstStyle/>
          <a:p>
            <a:pPr marL="0" indent="0">
              <a:spcBef>
                <a:spcPts val="600"/>
              </a:spcBef>
              <a:spcAft>
                <a:spcPts val="1200"/>
              </a:spcAft>
              <a:buNone/>
            </a:pPr>
            <a:r>
              <a:rPr lang="en-US" sz="3200" dirty="0" smtClean="0"/>
              <a:t>Ask with the assumption of use. </a:t>
            </a:r>
          </a:p>
          <a:p>
            <a:pPr lvl="1">
              <a:spcBef>
                <a:spcPts val="600"/>
              </a:spcBef>
              <a:spcAft>
                <a:spcPts val="1200"/>
              </a:spcAft>
            </a:pPr>
            <a:r>
              <a:rPr lang="en-US" sz="3200" dirty="0"/>
              <a:t>What drugs do you use</a:t>
            </a:r>
            <a:r>
              <a:rPr lang="en-US" sz="3200" dirty="0" smtClean="0"/>
              <a:t>?</a:t>
            </a:r>
          </a:p>
          <a:p>
            <a:pPr lvl="1">
              <a:spcBef>
                <a:spcPts val="600"/>
              </a:spcBef>
              <a:spcAft>
                <a:spcPts val="1200"/>
              </a:spcAft>
            </a:pPr>
            <a:r>
              <a:rPr lang="en-US" sz="3200" dirty="0" smtClean="0"/>
              <a:t>When’s </a:t>
            </a:r>
            <a:r>
              <a:rPr lang="en-US" sz="3200" dirty="0"/>
              <a:t>the last time you took a medication not prescribed to you</a:t>
            </a:r>
            <a:r>
              <a:rPr lang="en-US" sz="3200" dirty="0" smtClean="0"/>
              <a:t>?</a:t>
            </a:r>
            <a:endParaRPr lang="en-US" sz="3200" dirty="0"/>
          </a:p>
          <a:p>
            <a:pPr lvl="1">
              <a:spcBef>
                <a:spcPts val="600"/>
              </a:spcBef>
              <a:spcAft>
                <a:spcPts val="1200"/>
              </a:spcAft>
            </a:pPr>
            <a:r>
              <a:rPr lang="en-US" sz="3200" dirty="0" smtClean="0"/>
              <a:t>How much alcohol do you drink a day?</a:t>
            </a:r>
            <a:endParaRPr lang="en-US" sz="3200" dirty="0"/>
          </a:p>
          <a:p>
            <a:pPr lvl="1">
              <a:spcBef>
                <a:spcPts val="600"/>
              </a:spcBef>
              <a:spcAft>
                <a:spcPts val="1200"/>
              </a:spcAft>
            </a:pPr>
            <a:r>
              <a:rPr lang="en-US" sz="3200" dirty="0" smtClean="0"/>
              <a:t>How much marijuana do you smoke daily?</a:t>
            </a:r>
          </a:p>
          <a:p>
            <a:endParaRPr lang="en-US" sz="3200" dirty="0"/>
          </a:p>
          <a:p>
            <a:pPr lvl="1"/>
            <a:endParaRPr lang="en-US" dirty="0"/>
          </a:p>
        </p:txBody>
      </p:sp>
    </p:spTree>
    <p:extLst>
      <p:ext uri="{BB962C8B-B14F-4D97-AF65-F5344CB8AC3E}">
        <p14:creationId xmlns:p14="http://schemas.microsoft.com/office/powerpoint/2010/main" val="4152053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054" y="172620"/>
            <a:ext cx="8963891" cy="1325563"/>
          </a:xfrm>
        </p:spPr>
        <p:txBody>
          <a:bodyPr>
            <a:normAutofit/>
          </a:bodyPr>
          <a:lstStyle/>
          <a:p>
            <a:pPr algn="ctr"/>
            <a:r>
              <a:rPr lang="en-US" sz="5400" b="1" dirty="0" smtClean="0">
                <a:latin typeface="+mn-lt"/>
              </a:rPr>
              <a:t>Assessment of Motivation</a:t>
            </a:r>
            <a:endParaRPr lang="en-US" sz="5400" b="1" dirty="0">
              <a:latin typeface="+mn-lt"/>
            </a:endParaRPr>
          </a:p>
        </p:txBody>
      </p:sp>
      <p:sp>
        <p:nvSpPr>
          <p:cNvPr id="3" name="Content Placeholder 2"/>
          <p:cNvSpPr>
            <a:spLocks noGrp="1"/>
          </p:cNvSpPr>
          <p:nvPr>
            <p:ph idx="1"/>
          </p:nvPr>
        </p:nvSpPr>
        <p:spPr/>
        <p:txBody>
          <a:bodyPr/>
          <a:lstStyle/>
          <a:p>
            <a:pPr marL="0" indent="0" algn="ctr">
              <a:buNone/>
            </a:pPr>
            <a:r>
              <a:rPr lang="en-US" sz="3200" dirty="0"/>
              <a:t>“On a scale of 1-10, with 10 being the most, how interested are you in working </a:t>
            </a:r>
            <a:r>
              <a:rPr lang="en-US" sz="3200" dirty="0" smtClean="0"/>
              <a:t>to decrease your substance use?”</a:t>
            </a:r>
            <a:endParaRPr lang="en-US" sz="3200" dirty="0"/>
          </a:p>
          <a:p>
            <a:endParaRPr lang="en-US" dirty="0"/>
          </a:p>
        </p:txBody>
      </p:sp>
      <p:pic>
        <p:nvPicPr>
          <p:cNvPr id="5" name="Picture 4"/>
          <p:cNvPicPr>
            <a:picLocks noChangeAspect="1"/>
          </p:cNvPicPr>
          <p:nvPr/>
        </p:nvPicPr>
        <p:blipFill>
          <a:blip r:embed="rId3"/>
          <a:stretch>
            <a:fillRect/>
          </a:stretch>
        </p:blipFill>
        <p:spPr>
          <a:xfrm>
            <a:off x="3399938" y="3508825"/>
            <a:ext cx="5293095" cy="1512354"/>
          </a:xfrm>
          <a:prstGeom prst="rect">
            <a:avLst/>
          </a:prstGeom>
        </p:spPr>
      </p:pic>
      <p:sp>
        <p:nvSpPr>
          <p:cNvPr id="4" name="Oval 3"/>
          <p:cNvSpPr/>
          <p:nvPr/>
        </p:nvSpPr>
        <p:spPr>
          <a:xfrm>
            <a:off x="6384758" y="3572993"/>
            <a:ext cx="834189" cy="123963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199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3847994" y="212332"/>
            <a:ext cx="0" cy="3653804"/>
          </a:xfrm>
          <a:prstGeom prst="straightConnector1">
            <a:avLst/>
          </a:prstGeom>
          <a:ln w="1143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19299" y="3866136"/>
            <a:ext cx="4210796" cy="0"/>
          </a:xfrm>
          <a:prstGeom prst="straightConnector1">
            <a:avLst/>
          </a:prstGeom>
          <a:ln w="1143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1663318" y="1999672"/>
            <a:ext cx="3417328" cy="923330"/>
          </a:xfrm>
          <a:prstGeom prst="rect">
            <a:avLst/>
          </a:prstGeom>
          <a:noFill/>
        </p:spPr>
        <p:txBody>
          <a:bodyPr wrap="square" rtlCol="0">
            <a:spAutoFit/>
          </a:bodyPr>
          <a:lstStyle/>
          <a:p>
            <a:pPr algn="ctr"/>
            <a:r>
              <a:rPr lang="en-US" sz="5400" b="1" dirty="0">
                <a:solidFill>
                  <a:schemeClr val="accent1"/>
                </a:solidFill>
                <a:latin typeface="Footlight MT Light" panose="0204060206030A020304" pitchFamily="18" charset="0"/>
              </a:rPr>
              <a:t>Severity</a:t>
            </a:r>
          </a:p>
        </p:txBody>
      </p:sp>
      <p:sp>
        <p:nvSpPr>
          <p:cNvPr id="4" name="TextBox 3"/>
          <p:cNvSpPr txBox="1"/>
          <p:nvPr/>
        </p:nvSpPr>
        <p:spPr>
          <a:xfrm>
            <a:off x="4069838" y="772218"/>
            <a:ext cx="3960257" cy="2554545"/>
          </a:xfrm>
          <a:prstGeom prst="rect">
            <a:avLst/>
          </a:prstGeom>
          <a:noFill/>
        </p:spPr>
        <p:txBody>
          <a:bodyPr wrap="square" rtlCol="0">
            <a:spAutoFit/>
          </a:bodyPr>
          <a:lstStyle/>
          <a:p>
            <a:pPr algn="ctr"/>
            <a:r>
              <a:rPr lang="en-US" sz="3200" dirty="0" smtClean="0"/>
              <a:t>Severity and motivation are separate constructs that </a:t>
            </a:r>
            <a:r>
              <a:rPr lang="en-US" sz="3200" u="sng" dirty="0" smtClean="0"/>
              <a:t>vary</a:t>
            </a:r>
            <a:r>
              <a:rPr lang="en-US" sz="3200" dirty="0" smtClean="0"/>
              <a:t> independent of one another. </a:t>
            </a:r>
            <a:endParaRPr lang="en-US" sz="3200" dirty="0"/>
          </a:p>
        </p:txBody>
      </p:sp>
      <p:sp>
        <p:nvSpPr>
          <p:cNvPr id="18" name="TextBox 17"/>
          <p:cNvSpPr txBox="1"/>
          <p:nvPr/>
        </p:nvSpPr>
        <p:spPr>
          <a:xfrm>
            <a:off x="4004334" y="3850768"/>
            <a:ext cx="3417328" cy="923330"/>
          </a:xfrm>
          <a:prstGeom prst="rect">
            <a:avLst/>
          </a:prstGeom>
          <a:noFill/>
        </p:spPr>
        <p:txBody>
          <a:bodyPr wrap="square" rtlCol="0">
            <a:spAutoFit/>
          </a:bodyPr>
          <a:lstStyle/>
          <a:p>
            <a:pPr algn="ctr"/>
            <a:r>
              <a:rPr lang="en-US" sz="5400" b="1" dirty="0" smtClean="0">
                <a:solidFill>
                  <a:schemeClr val="accent1"/>
                </a:solidFill>
                <a:latin typeface="Footlight MT Light" panose="0204060206030A020304" pitchFamily="18" charset="0"/>
              </a:rPr>
              <a:t>Motivation</a:t>
            </a:r>
            <a:endParaRPr lang="en-US" sz="5400" b="1" dirty="0">
              <a:solidFill>
                <a:schemeClr val="accent1"/>
              </a:solidFill>
              <a:latin typeface="Footlight MT Light" panose="0204060206030A020304" pitchFamily="18" charset="0"/>
            </a:endParaRPr>
          </a:p>
        </p:txBody>
      </p:sp>
      <p:sp>
        <p:nvSpPr>
          <p:cNvPr id="8" name="Rectangle 7"/>
          <p:cNvSpPr/>
          <p:nvPr/>
        </p:nvSpPr>
        <p:spPr>
          <a:xfrm>
            <a:off x="953193" y="4944883"/>
            <a:ext cx="10917382" cy="978729"/>
          </a:xfrm>
          <a:prstGeom prst="rect">
            <a:avLst/>
          </a:prstGeom>
        </p:spPr>
        <p:txBody>
          <a:bodyPr wrap="square">
            <a:spAutoFit/>
          </a:bodyPr>
          <a:lstStyle/>
          <a:p>
            <a:pPr lvl="0" algn="ctr">
              <a:lnSpc>
                <a:spcPct val="90000"/>
              </a:lnSpc>
              <a:spcAft>
                <a:spcPts val="1200"/>
              </a:spcAft>
            </a:pPr>
            <a:r>
              <a:rPr lang="en-US" sz="3200" b="1" dirty="0"/>
              <a:t>Fluidly adjusting the treatment plan in response to changes in the severity of symptoms and motivation. </a:t>
            </a:r>
          </a:p>
        </p:txBody>
      </p:sp>
    </p:spTree>
    <p:extLst>
      <p:ext uri="{BB962C8B-B14F-4D97-AF65-F5344CB8AC3E}">
        <p14:creationId xmlns:p14="http://schemas.microsoft.com/office/powerpoint/2010/main" val="22688091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054" y="67122"/>
            <a:ext cx="8963891" cy="1325563"/>
          </a:xfrm>
        </p:spPr>
        <p:txBody>
          <a:bodyPr>
            <a:normAutofit/>
          </a:bodyPr>
          <a:lstStyle/>
          <a:p>
            <a:pPr algn="ctr"/>
            <a:r>
              <a:rPr lang="en-US" sz="5400" b="1" dirty="0" smtClean="0">
                <a:latin typeface="+mn-lt"/>
              </a:rPr>
              <a:t>Enhancing Engagement</a:t>
            </a:r>
            <a:endParaRPr lang="en-US" sz="5400" b="1" dirty="0">
              <a:latin typeface="+mn-lt"/>
            </a:endParaRPr>
          </a:p>
        </p:txBody>
      </p:sp>
      <p:sp>
        <p:nvSpPr>
          <p:cNvPr id="3" name="Content Placeholder 2"/>
          <p:cNvSpPr>
            <a:spLocks noGrp="1"/>
          </p:cNvSpPr>
          <p:nvPr>
            <p:ph idx="1"/>
          </p:nvPr>
        </p:nvSpPr>
        <p:spPr>
          <a:xfrm>
            <a:off x="1028698" y="1392685"/>
            <a:ext cx="10134601" cy="4486275"/>
          </a:xfrm>
        </p:spPr>
        <p:txBody>
          <a:bodyPr>
            <a:normAutofit/>
          </a:bodyPr>
          <a:lstStyle/>
          <a:p>
            <a:pPr>
              <a:spcBef>
                <a:spcPts val="0"/>
              </a:spcBef>
              <a:spcAft>
                <a:spcPts val="1200"/>
              </a:spcAft>
            </a:pPr>
            <a:r>
              <a:rPr lang="en-US" dirty="0" smtClean="0"/>
              <a:t>Engagement is the initial target of treatment</a:t>
            </a:r>
          </a:p>
          <a:p>
            <a:pPr>
              <a:spcBef>
                <a:spcPts val="0"/>
              </a:spcBef>
              <a:spcAft>
                <a:spcPts val="1200"/>
              </a:spcAft>
            </a:pPr>
            <a:r>
              <a:rPr lang="en-US" dirty="0" smtClean="0"/>
              <a:t>Develop </a:t>
            </a:r>
            <a:r>
              <a:rPr lang="en-US" dirty="0"/>
              <a:t>treatment partnership</a:t>
            </a:r>
          </a:p>
          <a:p>
            <a:pPr lvl="1">
              <a:spcBef>
                <a:spcPts val="0"/>
              </a:spcBef>
              <a:spcAft>
                <a:spcPts val="1200"/>
              </a:spcAft>
            </a:pPr>
            <a:r>
              <a:rPr lang="en-US" sz="2800" dirty="0"/>
              <a:t>Use a collaborative, Socratic style</a:t>
            </a:r>
          </a:p>
          <a:p>
            <a:pPr lvl="1">
              <a:spcBef>
                <a:spcPts val="0"/>
              </a:spcBef>
              <a:spcAft>
                <a:spcPts val="1200"/>
              </a:spcAft>
            </a:pPr>
            <a:r>
              <a:rPr lang="en-US" sz="2800" dirty="0"/>
              <a:t>Apply strategic dosing principles</a:t>
            </a:r>
          </a:p>
          <a:p>
            <a:pPr>
              <a:spcBef>
                <a:spcPts val="0"/>
              </a:spcBef>
              <a:spcAft>
                <a:spcPts val="1200"/>
              </a:spcAft>
            </a:pPr>
            <a:r>
              <a:rPr lang="en-US" dirty="0"/>
              <a:t>Align treatment with patient’s values.</a:t>
            </a:r>
          </a:p>
          <a:p>
            <a:pPr lvl="1">
              <a:spcBef>
                <a:spcPts val="0"/>
              </a:spcBef>
              <a:spcAft>
                <a:spcPts val="1200"/>
              </a:spcAft>
            </a:pPr>
            <a:r>
              <a:rPr lang="en-US" sz="2800" dirty="0"/>
              <a:t>Use patient’s language</a:t>
            </a:r>
          </a:p>
          <a:p>
            <a:pPr>
              <a:spcBef>
                <a:spcPts val="0"/>
              </a:spcBef>
              <a:spcAft>
                <a:spcPts val="1200"/>
              </a:spcAft>
            </a:pPr>
            <a:r>
              <a:rPr lang="en-US" dirty="0"/>
              <a:t>Convey empathy and hope</a:t>
            </a:r>
          </a:p>
          <a:p>
            <a:pPr marL="0" indent="0">
              <a:spcBef>
                <a:spcPts val="0"/>
              </a:spcBef>
              <a:spcAft>
                <a:spcPts val="1200"/>
              </a:spcAft>
              <a:buNone/>
            </a:pPr>
            <a:endParaRPr lang="en-US" sz="3200" dirty="0" smtClean="0"/>
          </a:p>
          <a:p>
            <a:pPr marL="0" indent="0">
              <a:spcBef>
                <a:spcPts val="0"/>
              </a:spcBef>
              <a:spcAft>
                <a:spcPts val="1200"/>
              </a:spcAft>
              <a:buNone/>
            </a:pPr>
            <a:endParaRPr lang="en-US" sz="3200" dirty="0"/>
          </a:p>
          <a:p>
            <a:pPr marL="0" indent="0">
              <a:spcBef>
                <a:spcPts val="0"/>
              </a:spcBef>
              <a:spcAft>
                <a:spcPts val="1200"/>
              </a:spcAft>
              <a:buNone/>
            </a:pPr>
            <a:endParaRPr lang="en-US" dirty="0"/>
          </a:p>
        </p:txBody>
      </p:sp>
      <p:sp>
        <p:nvSpPr>
          <p:cNvPr id="7" name="TextBox 6"/>
          <p:cNvSpPr txBox="1"/>
          <p:nvPr/>
        </p:nvSpPr>
        <p:spPr>
          <a:xfrm>
            <a:off x="7593873" y="2019995"/>
            <a:ext cx="4196615" cy="3231654"/>
          </a:xfrm>
          <a:prstGeom prst="rect">
            <a:avLst/>
          </a:prstGeom>
          <a:noFill/>
        </p:spPr>
        <p:txBody>
          <a:bodyPr wrap="square" rtlCol="0">
            <a:spAutoFit/>
          </a:bodyPr>
          <a:lstStyle/>
          <a:p>
            <a:pPr algn="ctr"/>
            <a:r>
              <a:rPr lang="en-US" sz="3400" b="1" dirty="0" smtClean="0"/>
              <a:t>The patient is the team captain.  </a:t>
            </a:r>
          </a:p>
          <a:p>
            <a:pPr algn="ctr"/>
            <a:r>
              <a:rPr lang="en-US" sz="3400" b="1" dirty="0" smtClean="0"/>
              <a:t>Your initial target is earning a spot </a:t>
            </a:r>
          </a:p>
          <a:p>
            <a:pPr algn="ctr"/>
            <a:r>
              <a:rPr lang="en-US" sz="3400" b="1" dirty="0" smtClean="0"/>
              <a:t>on the treatment team.  </a:t>
            </a:r>
            <a:endParaRPr lang="en-US" sz="3400" b="1" dirty="0"/>
          </a:p>
        </p:txBody>
      </p:sp>
    </p:spTree>
    <p:extLst>
      <p:ext uri="{BB962C8B-B14F-4D97-AF65-F5344CB8AC3E}">
        <p14:creationId xmlns:p14="http://schemas.microsoft.com/office/powerpoint/2010/main" val="523038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7" name="Title 3"/>
          <p:cNvSpPr txBox="1">
            <a:spLocks/>
          </p:cNvSpPr>
          <p:nvPr/>
        </p:nvSpPr>
        <p:spPr>
          <a:xfrm>
            <a:off x="1614054" y="3044538"/>
            <a:ext cx="8963891" cy="12872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latin typeface="+mn-lt"/>
              </a:rPr>
              <a:t>Intervention</a:t>
            </a:r>
            <a:endParaRPr lang="en-US" sz="6000" b="1" dirty="0">
              <a:latin typeface="+mn-lt"/>
            </a:endParaRPr>
          </a:p>
        </p:txBody>
      </p:sp>
    </p:spTree>
    <p:extLst>
      <p:ext uri="{BB962C8B-B14F-4D97-AF65-F5344CB8AC3E}">
        <p14:creationId xmlns:p14="http://schemas.microsoft.com/office/powerpoint/2010/main" val="226008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914400" y="736603"/>
            <a:ext cx="10972800" cy="692182"/>
          </a:xfrm>
          <a:prstGeom prst="rect">
            <a:avLst/>
          </a:prstGeom>
        </p:spPr>
        <p:txBody>
          <a:bodyPr lIns="91425" tIns="91425" rIns="91425" bIns="91425" anchor="b" anchorCtr="0">
            <a:noAutofit/>
          </a:bodyPr>
          <a:lstStyle/>
          <a:p>
            <a:pPr algn="ctr">
              <a:spcBef>
                <a:spcPts val="0"/>
              </a:spcBef>
              <a:buNone/>
            </a:pPr>
            <a:r>
              <a:rPr lang="en" b="1" dirty="0">
                <a:latin typeface="+mn-lt"/>
              </a:rPr>
              <a:t>Psychosocial </a:t>
            </a:r>
            <a:r>
              <a:rPr lang="en" b="1" dirty="0" smtClean="0">
                <a:latin typeface="+mn-lt"/>
              </a:rPr>
              <a:t>Interventions </a:t>
            </a:r>
            <a:br>
              <a:rPr lang="en" b="1" dirty="0" smtClean="0">
                <a:latin typeface="+mn-lt"/>
              </a:rPr>
            </a:br>
            <a:r>
              <a:rPr lang="en-US" b="1" dirty="0" smtClean="0">
                <a:latin typeface="+mn-lt"/>
              </a:rPr>
              <a:t>in Conjunction with Medications</a:t>
            </a:r>
            <a:endParaRPr lang="en" b="1" dirty="0">
              <a:latin typeface="+mn-lt"/>
            </a:endParaRPr>
          </a:p>
        </p:txBody>
      </p:sp>
      <p:sp>
        <p:nvSpPr>
          <p:cNvPr id="184" name="Shape 184"/>
          <p:cNvSpPr txBox="1">
            <a:spLocks noGrp="1"/>
          </p:cNvSpPr>
          <p:nvPr>
            <p:ph idx="1"/>
          </p:nvPr>
        </p:nvSpPr>
        <p:spPr>
          <a:xfrm>
            <a:off x="304800" y="1564252"/>
            <a:ext cx="11582400" cy="4114800"/>
          </a:xfrm>
          <a:prstGeom prst="rect">
            <a:avLst/>
          </a:prstGeom>
        </p:spPr>
        <p:txBody>
          <a:bodyPr lIns="91425" tIns="91425" rIns="91425" bIns="91425" anchor="t" anchorCtr="0">
            <a:noAutofit/>
          </a:bodyPr>
          <a:lstStyle/>
          <a:p>
            <a:pPr marL="457200" lvl="0" indent="-228600">
              <a:spcBef>
                <a:spcPts val="0"/>
              </a:spcBef>
            </a:pPr>
            <a:r>
              <a:rPr lang="en" sz="2600" dirty="0" smtClean="0"/>
              <a:t>Recommended with any pharmacological treatment</a:t>
            </a:r>
            <a:r>
              <a:rPr lang="en-US" sz="2600" dirty="0" smtClean="0"/>
              <a:t> – at a </a:t>
            </a:r>
            <a:r>
              <a:rPr lang="en-US" sz="2600" i="1" u="sng" dirty="0" smtClean="0"/>
              <a:t>minimum</a:t>
            </a:r>
            <a:r>
              <a:rPr lang="en-US" sz="2600" u="sng" dirty="0" smtClean="0"/>
              <a:t> </a:t>
            </a:r>
            <a:r>
              <a:rPr lang="en-US" sz="2600" dirty="0" smtClean="0"/>
              <a:t>should include assessment of:</a:t>
            </a:r>
          </a:p>
          <a:p>
            <a:pPr marL="1147572" lvl="2">
              <a:spcBef>
                <a:spcPts val="0"/>
              </a:spcBef>
            </a:pPr>
            <a:r>
              <a:rPr lang="en-US" sz="2400" dirty="0" smtClean="0"/>
              <a:t>Psychosocial needs</a:t>
            </a:r>
          </a:p>
          <a:p>
            <a:pPr marL="1147572" lvl="2">
              <a:spcBef>
                <a:spcPts val="0"/>
              </a:spcBef>
            </a:pPr>
            <a:r>
              <a:rPr lang="en-US" sz="2400" dirty="0" smtClean="0"/>
              <a:t>Supportive counseling</a:t>
            </a:r>
          </a:p>
          <a:p>
            <a:pPr marL="1147572" lvl="2">
              <a:spcBef>
                <a:spcPts val="0"/>
              </a:spcBef>
            </a:pPr>
            <a:r>
              <a:rPr lang="en-US" sz="2400" dirty="0" smtClean="0"/>
              <a:t>Links to existing family and community services</a:t>
            </a:r>
          </a:p>
          <a:p>
            <a:pPr marL="1147572" lvl="2">
              <a:spcBef>
                <a:spcPts val="0"/>
              </a:spcBef>
            </a:pPr>
            <a:endParaRPr lang="en-US" sz="2400" dirty="0" smtClean="0"/>
          </a:p>
          <a:p>
            <a:pPr marL="457200">
              <a:spcBef>
                <a:spcPts val="0"/>
              </a:spcBef>
            </a:pPr>
            <a:r>
              <a:rPr lang="en-US" sz="2600" i="1" u="sng" dirty="0" smtClean="0"/>
              <a:t>Best practice</a:t>
            </a:r>
          </a:p>
          <a:p>
            <a:pPr marL="1150938" lvl="1">
              <a:spcBef>
                <a:spcPts val="0"/>
              </a:spcBef>
            </a:pPr>
            <a:r>
              <a:rPr lang="en-US" dirty="0" smtClean="0"/>
              <a:t>A variety of structured psychosocial interventions available</a:t>
            </a:r>
            <a:r>
              <a:rPr lang="en-US" dirty="0"/>
              <a:t> </a:t>
            </a:r>
            <a:r>
              <a:rPr lang="en-US" dirty="0" smtClean="0"/>
              <a:t>based on patient population needs</a:t>
            </a:r>
          </a:p>
          <a:p>
            <a:pPr marL="1150938" lvl="1">
              <a:spcBef>
                <a:spcPts val="0"/>
              </a:spcBef>
            </a:pPr>
            <a:r>
              <a:rPr lang="en-US" dirty="0" smtClean="0"/>
              <a:t>May include but not limited to various forms of counseling &amp; psychotherapy, assistance with social needs (e.g., housing, employment), and on-site treatment for comorbid psychiatric concerns          (WHO, 2009)</a:t>
            </a:r>
          </a:p>
        </p:txBody>
      </p:sp>
    </p:spTree>
    <p:extLst>
      <p:ext uri="{BB962C8B-B14F-4D97-AF65-F5344CB8AC3E}">
        <p14:creationId xmlns:p14="http://schemas.microsoft.com/office/powerpoint/2010/main" val="788993065"/>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Life-Saving Intervention</a:t>
            </a:r>
            <a:endParaRPr lang="en-US" b="1" dirty="0">
              <a:latin typeface="+mn-lt"/>
            </a:endParaRPr>
          </a:p>
        </p:txBody>
      </p:sp>
      <p:sp>
        <p:nvSpPr>
          <p:cNvPr id="3" name="Content Placeholder 2"/>
          <p:cNvSpPr>
            <a:spLocks noGrp="1"/>
          </p:cNvSpPr>
          <p:nvPr>
            <p:ph idx="1"/>
          </p:nvPr>
        </p:nvSpPr>
        <p:spPr>
          <a:xfrm>
            <a:off x="849894" y="1538915"/>
            <a:ext cx="8947465" cy="4351338"/>
          </a:xfrm>
        </p:spPr>
        <p:txBody>
          <a:bodyPr>
            <a:normAutofit/>
          </a:bodyPr>
          <a:lstStyle/>
          <a:p>
            <a:r>
              <a:rPr lang="en-US" dirty="0" smtClean="0"/>
              <a:t>Receipt of </a:t>
            </a:r>
            <a:r>
              <a:rPr lang="en-US" i="1" dirty="0" smtClean="0"/>
              <a:t>any</a:t>
            </a:r>
            <a:r>
              <a:rPr lang="en-US" dirty="0" smtClean="0"/>
              <a:t> psychosocial treatment associated with lower mortality at 12 and 24 months in individuals with Opioid Use Disorder (Watkins, et al. 2017)</a:t>
            </a:r>
          </a:p>
          <a:p>
            <a:r>
              <a:rPr lang="en-US" dirty="0" smtClean="0"/>
              <a:t>Defined as one dx related treatment visit in observation year </a:t>
            </a:r>
          </a:p>
          <a:p>
            <a:pPr lvl="2"/>
            <a:r>
              <a:rPr lang="en-US" sz="2600" dirty="0" smtClean="0"/>
              <a:t>Individual or group psychotherapy</a:t>
            </a:r>
          </a:p>
          <a:p>
            <a:pPr lvl="2"/>
            <a:r>
              <a:rPr lang="en-US" sz="2600" dirty="0" smtClean="0"/>
              <a:t>Family interventions</a:t>
            </a:r>
          </a:p>
          <a:p>
            <a:pPr lvl="2"/>
            <a:r>
              <a:rPr lang="en-US" sz="2600" dirty="0" smtClean="0"/>
              <a:t>Supported employment</a:t>
            </a:r>
          </a:p>
          <a:p>
            <a:pPr lvl="2"/>
            <a:r>
              <a:rPr lang="en-US" sz="2600" dirty="0" smtClean="0"/>
              <a:t>Skills training</a:t>
            </a:r>
          </a:p>
          <a:p>
            <a:pPr lvl="2"/>
            <a:r>
              <a:rPr lang="en-US" sz="2600" dirty="0" smtClean="0"/>
              <a:t>Intensive case management</a:t>
            </a:r>
          </a:p>
          <a:p>
            <a:endParaRPr lang="en-US" dirty="0" smtClean="0"/>
          </a:p>
          <a:p>
            <a:pPr marL="457200" lvl="1"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90630">
            <a:off x="8132799" y="3036405"/>
            <a:ext cx="3633923" cy="2656398"/>
          </a:xfrm>
          <a:prstGeom prst="rect">
            <a:avLst/>
          </a:prstGeom>
        </p:spPr>
      </p:pic>
    </p:spTree>
    <p:extLst>
      <p:ext uri="{BB962C8B-B14F-4D97-AF65-F5344CB8AC3E}">
        <p14:creationId xmlns:p14="http://schemas.microsoft.com/office/powerpoint/2010/main" val="12608369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007 for PPT"/>
          <p:cNvPicPr>
            <a:picLocks noChangeAspect="1" noChangeArrowheads="1"/>
          </p:cNvPicPr>
          <p:nvPr/>
        </p:nvPicPr>
        <p:blipFill rotWithShape="1">
          <a:blip r:embed="rId3"/>
          <a:srcRect l="2439" r="128"/>
          <a:stretch/>
        </p:blipFill>
        <p:spPr bwMode="auto">
          <a:xfrm>
            <a:off x="1524000" y="958035"/>
            <a:ext cx="9144000" cy="4989545"/>
          </a:xfrm>
          <a:prstGeom prst="rect">
            <a:avLst/>
          </a:prstGeom>
          <a:noFill/>
        </p:spPr>
      </p:pic>
      <p:grpSp>
        <p:nvGrpSpPr>
          <p:cNvPr id="2" name="Group 6"/>
          <p:cNvGrpSpPr>
            <a:grpSpLocks/>
          </p:cNvGrpSpPr>
          <p:nvPr/>
        </p:nvGrpSpPr>
        <p:grpSpPr bwMode="auto">
          <a:xfrm rot="289924">
            <a:off x="4853659" y="1323635"/>
            <a:ext cx="2164556" cy="1914967"/>
            <a:chOff x="730" y="763"/>
            <a:chExt cx="3547" cy="3076"/>
          </a:xfrm>
        </p:grpSpPr>
        <p:sp>
          <p:nvSpPr>
            <p:cNvPr id="3079" name="AutoShape 7"/>
            <p:cNvSpPr>
              <a:spLocks noChangeArrowheads="1"/>
            </p:cNvSpPr>
            <p:nvPr/>
          </p:nvSpPr>
          <p:spPr bwMode="auto">
            <a:xfrm rot="3647345">
              <a:off x="1581" y="142"/>
              <a:ext cx="1397" cy="2639"/>
            </a:xfrm>
            <a:prstGeom prst="moon">
              <a:avLst>
                <a:gd name="adj" fmla="val 35542"/>
              </a:avLst>
            </a:prstGeom>
            <a:solidFill>
              <a:srgbClr val="EAEAEA">
                <a:alpha val="25000"/>
              </a:srgbClr>
            </a:solidFill>
            <a:ln w="12700">
              <a:noFill/>
              <a:miter lim="800000"/>
              <a:headEnd type="none" w="sm" len="sm"/>
              <a:tailEnd type="none" w="sm" len="sm"/>
            </a:ln>
            <a:effectLst/>
          </p:spPr>
          <p:txBody>
            <a:bodyPr wrap="none" anchor="ctr"/>
            <a:lstStyle/>
            <a:p>
              <a:endParaRPr lang="en-US" dirty="0">
                <a:solidFill>
                  <a:prstClr val="black"/>
                </a:solidFill>
              </a:endParaRPr>
            </a:p>
          </p:txBody>
        </p:sp>
        <p:sp>
          <p:nvSpPr>
            <p:cNvPr id="3080" name="AutoShape 8"/>
            <p:cNvSpPr>
              <a:spLocks noChangeArrowheads="1"/>
            </p:cNvSpPr>
            <p:nvPr/>
          </p:nvSpPr>
          <p:spPr bwMode="auto">
            <a:xfrm rot="-3650038">
              <a:off x="1351" y="1785"/>
              <a:ext cx="1397" cy="2639"/>
            </a:xfrm>
            <a:prstGeom prst="moon">
              <a:avLst>
                <a:gd name="adj" fmla="val 35542"/>
              </a:avLst>
            </a:prstGeom>
            <a:solidFill>
              <a:srgbClr val="EAEAEA">
                <a:alpha val="25000"/>
              </a:srgbClr>
            </a:solidFill>
            <a:ln w="12700">
              <a:noFill/>
              <a:miter lim="800000"/>
              <a:headEnd type="none" w="sm" len="sm"/>
              <a:tailEnd type="none" w="sm" len="sm"/>
            </a:ln>
            <a:effectLst/>
          </p:spPr>
          <p:txBody>
            <a:bodyPr wrap="none" anchor="ctr"/>
            <a:lstStyle/>
            <a:p>
              <a:endParaRPr lang="en-US" dirty="0">
                <a:solidFill>
                  <a:prstClr val="black"/>
                </a:solidFill>
              </a:endParaRPr>
            </a:p>
          </p:txBody>
        </p:sp>
        <p:sp>
          <p:nvSpPr>
            <p:cNvPr id="3081" name="AutoShape 9"/>
            <p:cNvSpPr>
              <a:spLocks noChangeArrowheads="1"/>
            </p:cNvSpPr>
            <p:nvPr/>
          </p:nvSpPr>
          <p:spPr bwMode="auto">
            <a:xfrm rot="10872771">
              <a:off x="2880" y="1200"/>
              <a:ext cx="1397" cy="2639"/>
            </a:xfrm>
            <a:prstGeom prst="moon">
              <a:avLst>
                <a:gd name="adj" fmla="val 35542"/>
              </a:avLst>
            </a:prstGeom>
            <a:solidFill>
              <a:srgbClr val="EAEAEA">
                <a:alpha val="25000"/>
              </a:srgbClr>
            </a:solidFill>
            <a:ln w="12700">
              <a:noFill/>
              <a:miter lim="800000"/>
              <a:headEnd type="none" w="sm" len="sm"/>
              <a:tailEnd type="none" w="sm" len="sm"/>
            </a:ln>
            <a:effectLst/>
          </p:spPr>
          <p:txBody>
            <a:bodyPr wrap="none" anchor="ctr"/>
            <a:lstStyle/>
            <a:p>
              <a:endParaRPr lang="en-US" dirty="0">
                <a:solidFill>
                  <a:prstClr val="black"/>
                </a:solidFill>
              </a:endParaRPr>
            </a:p>
          </p:txBody>
        </p:sp>
      </p:grpSp>
      <p:sp>
        <p:nvSpPr>
          <p:cNvPr id="3082" name="Oval 10"/>
          <p:cNvSpPr>
            <a:spLocks noChangeArrowheads="1"/>
          </p:cNvSpPr>
          <p:nvPr/>
        </p:nvSpPr>
        <p:spPr bwMode="auto">
          <a:xfrm>
            <a:off x="3108854" y="1519662"/>
            <a:ext cx="5998369" cy="1543050"/>
          </a:xfrm>
          <a:prstGeom prst="ellipse">
            <a:avLst/>
          </a:prstGeom>
          <a:noFill/>
          <a:ln w="9525">
            <a:noFill/>
            <a:round/>
            <a:headEnd/>
            <a:tailEnd/>
          </a:ln>
          <a:effectLst/>
        </p:spPr>
        <p:txBody>
          <a:bodyPr wrap="none" lIns="121917" tIns="60958" rIns="121917" bIns="60958" anchor="ctr"/>
          <a:lstStyle/>
          <a:p>
            <a:pPr algn="ctr" eaLnBrk="0" hangingPunct="0"/>
            <a:r>
              <a:rPr lang="en-US" sz="3200" b="1" i="1" u="sng" dirty="0">
                <a:solidFill>
                  <a:prstClr val="black"/>
                </a:solidFill>
                <a:effectLst>
                  <a:outerShdw blurRad="63500" dist="25400" dir="2700000" algn="tl">
                    <a:srgbClr val="000000">
                      <a:alpha val="43137"/>
                    </a:srgbClr>
                  </a:outerShdw>
                </a:effectLst>
                <a:latin typeface="Tahoma" charset="0"/>
              </a:rPr>
              <a:t>Our Mission…</a:t>
            </a:r>
            <a:r>
              <a:rPr lang="en-US" sz="2800" b="1" i="1" u="sng" dirty="0">
                <a:solidFill>
                  <a:prstClr val="black"/>
                </a:solidFill>
                <a:effectLst>
                  <a:outerShdw blurRad="63500" dist="25400" dir="2700000" algn="tl">
                    <a:srgbClr val="000000">
                      <a:alpha val="43137"/>
                    </a:srgbClr>
                  </a:outerShdw>
                </a:effectLst>
                <a:latin typeface="Tahoma" charset="0"/>
              </a:rPr>
              <a:t> </a:t>
            </a:r>
          </a:p>
          <a:p>
            <a:pPr algn="ctr" eaLnBrk="0" hangingPunct="0"/>
            <a:endParaRPr lang="en-US" sz="800" b="1" i="1" u="sng" dirty="0">
              <a:solidFill>
                <a:prstClr val="black"/>
              </a:solidFill>
              <a:effectLst>
                <a:outerShdw blurRad="63500" dist="25400" dir="2700000" algn="tl">
                  <a:srgbClr val="000000">
                    <a:alpha val="43137"/>
                  </a:srgbClr>
                </a:outerShdw>
              </a:effectLst>
              <a:latin typeface="Tahoma" charset="0"/>
            </a:endParaRPr>
          </a:p>
          <a:p>
            <a:pPr algn="ctr" eaLnBrk="0" hangingPunct="0"/>
            <a:r>
              <a:rPr lang="en-US" sz="2000" dirty="0">
                <a:solidFill>
                  <a:prstClr val="black"/>
                </a:solidFill>
                <a:effectLst>
                  <a:outerShdw blurRad="63500" dist="25400" dir="2700000" algn="tl">
                    <a:srgbClr val="000000">
                      <a:alpha val="43137"/>
                    </a:srgbClr>
                  </a:outerShdw>
                </a:effectLst>
                <a:latin typeface="Tahoma" charset="0"/>
              </a:rPr>
              <a:t>To improve the quality of life </a:t>
            </a:r>
          </a:p>
          <a:p>
            <a:pPr algn="ctr" eaLnBrk="0" hangingPunct="0"/>
            <a:r>
              <a:rPr lang="en-US" sz="2000" dirty="0">
                <a:solidFill>
                  <a:prstClr val="black"/>
                </a:solidFill>
                <a:effectLst>
                  <a:outerShdw blurRad="63500" dist="25400" dir="2700000" algn="tl">
                    <a:srgbClr val="000000">
                      <a:alpha val="43137"/>
                    </a:srgbClr>
                  </a:outerShdw>
                </a:effectLst>
                <a:latin typeface="Tahoma" charset="0"/>
              </a:rPr>
              <a:t>for our patients through the blending of </a:t>
            </a:r>
          </a:p>
          <a:p>
            <a:pPr algn="ctr" eaLnBrk="0" hangingPunct="0"/>
            <a:r>
              <a:rPr lang="en-US" sz="2000" dirty="0">
                <a:solidFill>
                  <a:prstClr val="black"/>
                </a:solidFill>
                <a:effectLst>
                  <a:outerShdw blurRad="63500" dist="25400" dir="2700000" algn="tl">
                    <a:srgbClr val="000000">
                      <a:alpha val="43137"/>
                    </a:srgbClr>
                  </a:outerShdw>
                </a:effectLst>
                <a:latin typeface="Tahoma" charset="0"/>
              </a:rPr>
              <a:t>primary care and behavioral health.</a:t>
            </a:r>
          </a:p>
          <a:p>
            <a:pPr algn="ctr" eaLnBrk="0" hangingPunct="0"/>
            <a:endParaRPr lang="en-US" sz="500" dirty="0">
              <a:solidFill>
                <a:prstClr val="black"/>
              </a:solidFill>
              <a:effectLst>
                <a:outerShdw blurRad="63500" dist="25400" dir="2700000" algn="tl">
                  <a:srgbClr val="000000">
                    <a:alpha val="43137"/>
                  </a:srgbClr>
                </a:outerShdw>
              </a:effectLst>
              <a:latin typeface="Tahoma" charset="0"/>
            </a:endParaRPr>
          </a:p>
          <a:p>
            <a:pPr algn="ctr" eaLnBrk="0" hangingPunct="0"/>
            <a:r>
              <a:rPr lang="en-US" sz="2000" b="1" i="1" dirty="0">
                <a:solidFill>
                  <a:prstClr val="black"/>
                </a:solidFill>
                <a:effectLst>
                  <a:outerShdw blurRad="63500" dist="25400" dir="2700000" algn="tl">
                    <a:srgbClr val="000000">
                      <a:alpha val="43137"/>
                    </a:srgbClr>
                  </a:outerShdw>
                </a:effectLst>
                <a:latin typeface="Tahoma" charset="0"/>
              </a:rPr>
              <a:t>Together…Enhancing Life</a:t>
            </a:r>
          </a:p>
        </p:txBody>
      </p:sp>
      <p:grpSp>
        <p:nvGrpSpPr>
          <p:cNvPr id="6" name="Group 5"/>
          <p:cNvGrpSpPr/>
          <p:nvPr/>
        </p:nvGrpSpPr>
        <p:grpSpPr>
          <a:xfrm rot="10800000">
            <a:off x="1524000" y="5897404"/>
            <a:ext cx="9144000" cy="103346"/>
            <a:chOff x="0" y="-1718316"/>
            <a:chExt cx="12192000" cy="137794"/>
          </a:xfrm>
        </p:grpSpPr>
        <p:sp>
          <p:nvSpPr>
            <p:cNvPr id="13" name="Rectangle 12"/>
            <p:cNvSpPr/>
            <p:nvPr/>
          </p:nvSpPr>
          <p:spPr>
            <a:xfrm>
              <a:off x="0" y="-1718316"/>
              <a:ext cx="12192000" cy="13062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p:cNvSpPr/>
            <p:nvPr/>
          </p:nvSpPr>
          <p:spPr>
            <a:xfrm>
              <a:off x="0" y="-1717843"/>
              <a:ext cx="12192000" cy="130629"/>
            </a:xfrm>
            <a:prstGeom prst="rect">
              <a:avLst/>
            </a:prstGeom>
            <a:solidFill>
              <a:srgbClr val="F7F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1626241"/>
              <a:ext cx="12192000" cy="4571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167488190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latin typeface="+mn-lt"/>
              </a:rPr>
              <a:t>Individualized Treatment Planning</a:t>
            </a:r>
            <a:endParaRPr lang="en-US" b="1" dirty="0">
              <a:latin typeface="+mn-lt"/>
            </a:endParaRPr>
          </a:p>
        </p:txBody>
      </p:sp>
      <p:sp>
        <p:nvSpPr>
          <p:cNvPr id="5" name="Content Placeholder 4"/>
          <p:cNvSpPr>
            <a:spLocks noGrp="1"/>
          </p:cNvSpPr>
          <p:nvPr>
            <p:ph idx="1"/>
          </p:nvPr>
        </p:nvSpPr>
        <p:spPr>
          <a:xfrm>
            <a:off x="994954" y="1423806"/>
            <a:ext cx="10515600" cy="4583690"/>
          </a:xfrm>
        </p:spPr>
        <p:txBody>
          <a:bodyPr>
            <a:normAutofit/>
          </a:bodyPr>
          <a:lstStyle/>
          <a:p>
            <a:r>
              <a:rPr lang="en-US" dirty="0" smtClean="0"/>
              <a:t>Behavioral Health Intake Assessment</a:t>
            </a:r>
            <a:endParaRPr lang="en-US" dirty="0"/>
          </a:p>
          <a:p>
            <a:r>
              <a:rPr lang="en-US" dirty="0" smtClean="0"/>
              <a:t>Collaboration in development of </a:t>
            </a:r>
            <a:r>
              <a:rPr lang="en-US" dirty="0" err="1" smtClean="0"/>
              <a:t>Tx</a:t>
            </a:r>
            <a:r>
              <a:rPr lang="en-US" dirty="0" smtClean="0"/>
              <a:t> Plan tailored to meet </a:t>
            </a:r>
            <a:r>
              <a:rPr lang="en-US" dirty="0" err="1" smtClean="0"/>
              <a:t>pt’s</a:t>
            </a:r>
            <a:r>
              <a:rPr lang="en-US" dirty="0" smtClean="0"/>
              <a:t> unique strengths, goals, values</a:t>
            </a:r>
          </a:p>
          <a:p>
            <a:endParaRPr lang="en-US" dirty="0" smtClean="0">
              <a:solidFill>
                <a:schemeClr val="tx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053" y="2884233"/>
            <a:ext cx="8829405" cy="3001998"/>
          </a:xfrm>
          <a:prstGeom prst="rect">
            <a:avLst/>
          </a:prstGeom>
        </p:spPr>
      </p:pic>
    </p:spTree>
    <p:extLst>
      <p:ext uri="{BB962C8B-B14F-4D97-AF65-F5344CB8AC3E}">
        <p14:creationId xmlns:p14="http://schemas.microsoft.com/office/powerpoint/2010/main" val="2920298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908" y="365125"/>
            <a:ext cx="9384558" cy="1325563"/>
          </a:xfrm>
        </p:spPr>
        <p:txBody>
          <a:bodyPr/>
          <a:lstStyle/>
          <a:p>
            <a:r>
              <a:rPr lang="en-US" b="1" dirty="0" smtClean="0">
                <a:latin typeface="+mn-lt"/>
              </a:rPr>
              <a:t>Continuum </a:t>
            </a:r>
            <a:r>
              <a:rPr lang="en-US" b="1" dirty="0">
                <a:latin typeface="+mn-lt"/>
              </a:rPr>
              <a:t>of </a:t>
            </a:r>
            <a:r>
              <a:rPr lang="en-US" b="1" dirty="0" smtClean="0">
                <a:latin typeface="+mn-lt"/>
              </a:rPr>
              <a:t>Integrated Care Services</a:t>
            </a:r>
            <a:endParaRPr lang="en-US" b="1" dirty="0">
              <a:latin typeface="+mn-lt"/>
            </a:endParaRPr>
          </a:p>
        </p:txBody>
      </p:sp>
      <p:graphicFrame>
        <p:nvGraphicFramePr>
          <p:cNvPr id="4" name="Content Placeholder 3"/>
          <p:cNvGraphicFramePr>
            <a:graphicFrameLocks noGrp="1"/>
          </p:cNvGraphicFramePr>
          <p:nvPr>
            <p:ph idx="1"/>
            <p:extLst/>
          </p:nvPr>
        </p:nvGraphicFramePr>
        <p:xfrm>
          <a:off x="838200" y="15652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p-Down Arrow 5"/>
          <p:cNvSpPr/>
          <p:nvPr/>
        </p:nvSpPr>
        <p:spPr>
          <a:xfrm>
            <a:off x="2388359" y="4244454"/>
            <a:ext cx="288878" cy="684664"/>
          </a:xfrm>
          <a:prstGeom prst="upDownArrow">
            <a:avLst/>
          </a:prstGeom>
          <a:solidFill>
            <a:schemeClr val="bg2"/>
          </a:solidFill>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74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48" y="196780"/>
            <a:ext cx="10515599" cy="1325563"/>
          </a:xfrm>
        </p:spPr>
        <p:txBody>
          <a:bodyPr>
            <a:noAutofit/>
          </a:bodyPr>
          <a:lstStyle/>
          <a:p>
            <a:r>
              <a:rPr lang="en-US" dirty="0">
                <a:latin typeface="+mn-lt"/>
                <a:cs typeface="Leelawadee" panose="020B0502040204020203" pitchFamily="34" charset="-34"/>
              </a:rPr>
              <a:t>Addiction Medicine Healthcare Home</a:t>
            </a:r>
          </a:p>
        </p:txBody>
      </p:sp>
      <p:sp>
        <p:nvSpPr>
          <p:cNvPr id="3" name="Content Placeholder 2"/>
          <p:cNvSpPr>
            <a:spLocks noGrp="1"/>
          </p:cNvSpPr>
          <p:nvPr>
            <p:ph idx="1"/>
          </p:nvPr>
        </p:nvSpPr>
        <p:spPr>
          <a:xfrm>
            <a:off x="851847" y="1587143"/>
            <a:ext cx="10515600" cy="4351338"/>
          </a:xfrm>
        </p:spPr>
        <p:txBody>
          <a:bodyPr/>
          <a:lstStyle/>
          <a:p>
            <a:pPr>
              <a:buFont typeface="Arial" panose="020B0604020202020204" pitchFamily="34" charset="0"/>
              <a:buChar char="•"/>
            </a:pPr>
            <a:r>
              <a:rPr lang="en-US" sz="2800" dirty="0"/>
              <a:t>Addiction Medicine </a:t>
            </a:r>
          </a:p>
          <a:p>
            <a:pPr>
              <a:buFont typeface="Arial" panose="020B0604020202020204" pitchFamily="34" charset="0"/>
              <a:buChar char="•"/>
            </a:pPr>
            <a:r>
              <a:rPr lang="en-US" sz="2800" dirty="0"/>
              <a:t>Behavioral Health</a:t>
            </a:r>
          </a:p>
          <a:p>
            <a:pPr>
              <a:buFont typeface="Arial" panose="020B0604020202020204" pitchFamily="34" charset="0"/>
              <a:buChar char="•"/>
            </a:pPr>
            <a:r>
              <a:rPr lang="en-US" sz="2800" dirty="0"/>
              <a:t>Primary Care</a:t>
            </a:r>
          </a:p>
          <a:p>
            <a:pPr>
              <a:buFont typeface="Arial" panose="020B0604020202020204" pitchFamily="34" charset="0"/>
              <a:buChar char="•"/>
            </a:pPr>
            <a:r>
              <a:rPr lang="en-US" sz="2800" dirty="0"/>
              <a:t>Psychiatry</a:t>
            </a:r>
          </a:p>
          <a:p>
            <a:pPr>
              <a:buFont typeface="Arial" panose="020B0604020202020204" pitchFamily="34" charset="0"/>
              <a:buChar char="•"/>
            </a:pPr>
            <a:r>
              <a:rPr lang="en-US" sz="2800" dirty="0"/>
              <a:t>Pharmacy</a:t>
            </a:r>
          </a:p>
          <a:p>
            <a:pPr>
              <a:buFont typeface="Arial" panose="020B0604020202020204" pitchFamily="34" charset="0"/>
              <a:buChar char="•"/>
            </a:pPr>
            <a:r>
              <a:rPr lang="en-US" dirty="0"/>
              <a:t>Nursing</a:t>
            </a:r>
            <a:endParaRPr lang="en-US" sz="2800" dirty="0"/>
          </a:p>
          <a:p>
            <a:pPr>
              <a:buFont typeface="Arial" panose="020B0604020202020204" pitchFamily="34" charset="0"/>
              <a:buChar char="•"/>
            </a:pPr>
            <a:r>
              <a:rPr lang="en-US" sz="2800" dirty="0"/>
              <a:t>Care Management</a:t>
            </a:r>
          </a:p>
          <a:p>
            <a:pPr>
              <a:buFont typeface="Arial" panose="020B0604020202020204" pitchFamily="34" charset="0"/>
              <a:buChar char="•"/>
            </a:pPr>
            <a:r>
              <a:rPr lang="en-US" dirty="0"/>
              <a:t>Peer Support</a:t>
            </a:r>
          </a:p>
          <a:p>
            <a:pPr marL="0" indent="0">
              <a:buNone/>
            </a:pP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522343"/>
            <a:ext cx="5888183" cy="4416138"/>
          </a:xfrm>
          <a:prstGeom prst="rect">
            <a:avLst/>
          </a:prstGeom>
        </p:spPr>
      </p:pic>
    </p:spTree>
    <p:extLst>
      <p:ext uri="{BB962C8B-B14F-4D97-AF65-F5344CB8AC3E}">
        <p14:creationId xmlns:p14="http://schemas.microsoft.com/office/powerpoint/2010/main" val="40051548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1114234"/>
            <a:ext cx="7620000" cy="4867275"/>
          </a:xfrm>
          <a:prstGeom prst="rect">
            <a:avLst/>
          </a:prstGeom>
        </p:spPr>
      </p:pic>
      <p:sp>
        <p:nvSpPr>
          <p:cNvPr id="3" name="Title 1"/>
          <p:cNvSpPr txBox="1">
            <a:spLocks/>
          </p:cNvSpPr>
          <p:nvPr/>
        </p:nvSpPr>
        <p:spPr>
          <a:xfrm>
            <a:off x="2881227" y="283239"/>
            <a:ext cx="657667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4" name="Title 1"/>
          <p:cNvSpPr txBox="1">
            <a:spLocks/>
          </p:cNvSpPr>
          <p:nvPr/>
        </p:nvSpPr>
        <p:spPr>
          <a:xfrm>
            <a:off x="2881226" y="283238"/>
            <a:ext cx="657667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effectLst/>
                <a:uLnTx/>
                <a:uFillTx/>
                <a:latin typeface="+mn-lt"/>
                <a:ea typeface="+mj-ea"/>
                <a:cs typeface="Leelawadee" panose="020B0502040204020203" pitchFamily="34" charset="-34"/>
              </a:rPr>
              <a:t>A Day in the Life…</a:t>
            </a:r>
          </a:p>
        </p:txBody>
      </p:sp>
    </p:spTree>
    <p:extLst>
      <p:ext uri="{BB962C8B-B14F-4D97-AF65-F5344CB8AC3E}">
        <p14:creationId xmlns:p14="http://schemas.microsoft.com/office/powerpoint/2010/main" val="3989489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885825"/>
            <a:ext cx="7620000" cy="5086350"/>
          </a:xfrm>
          <a:prstGeom prst="rect">
            <a:avLst/>
          </a:prstGeom>
        </p:spPr>
      </p:pic>
    </p:spTree>
    <p:extLst>
      <p:ext uri="{BB962C8B-B14F-4D97-AF65-F5344CB8AC3E}">
        <p14:creationId xmlns:p14="http://schemas.microsoft.com/office/powerpoint/2010/main" val="1455755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942975"/>
            <a:ext cx="7620000" cy="4972050"/>
          </a:xfrm>
          <a:prstGeom prst="rect">
            <a:avLst/>
          </a:prstGeom>
        </p:spPr>
      </p:pic>
    </p:spTree>
    <p:extLst>
      <p:ext uri="{BB962C8B-B14F-4D97-AF65-F5344CB8AC3E}">
        <p14:creationId xmlns:p14="http://schemas.microsoft.com/office/powerpoint/2010/main" val="171443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8500" y="242887"/>
            <a:ext cx="5715000" cy="6372225"/>
          </a:xfrm>
          <a:prstGeom prst="rect">
            <a:avLst/>
          </a:prstGeom>
        </p:spPr>
      </p:pic>
    </p:spTree>
    <p:extLst>
      <p:ext uri="{BB962C8B-B14F-4D97-AF65-F5344CB8AC3E}">
        <p14:creationId xmlns:p14="http://schemas.microsoft.com/office/powerpoint/2010/main" val="3628313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47950" y="571500"/>
            <a:ext cx="6896100" cy="5715000"/>
          </a:xfrm>
          <a:prstGeom prst="rect">
            <a:avLst/>
          </a:prstGeom>
        </p:spPr>
      </p:pic>
    </p:spTree>
    <p:extLst>
      <p:ext uri="{BB962C8B-B14F-4D97-AF65-F5344CB8AC3E}">
        <p14:creationId xmlns:p14="http://schemas.microsoft.com/office/powerpoint/2010/main" val="2031571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637" y="571500"/>
            <a:ext cx="5800725" cy="5715000"/>
          </a:xfrm>
          <a:prstGeom prst="rect">
            <a:avLst/>
          </a:prstGeom>
        </p:spPr>
      </p:pic>
    </p:spTree>
    <p:extLst>
      <p:ext uri="{BB962C8B-B14F-4D97-AF65-F5344CB8AC3E}">
        <p14:creationId xmlns:p14="http://schemas.microsoft.com/office/powerpoint/2010/main" val="1486973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0" y="885825"/>
            <a:ext cx="7620000" cy="5086350"/>
          </a:xfrm>
          <a:prstGeom prst="rect">
            <a:avLst/>
          </a:prstGeom>
        </p:spPr>
      </p:pic>
    </p:spTree>
    <p:extLst>
      <p:ext uri="{BB962C8B-B14F-4D97-AF65-F5344CB8AC3E}">
        <p14:creationId xmlns:p14="http://schemas.microsoft.com/office/powerpoint/2010/main" val="3379188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89013"/>
            <a:ext cx="9144000" cy="857250"/>
          </a:xfrm>
        </p:spPr>
        <p:txBody>
          <a:bodyPr>
            <a:normAutofit/>
          </a:bodyPr>
          <a:lstStyle/>
          <a:p>
            <a:pPr algn="ctr"/>
            <a:r>
              <a:rPr lang="en-US" sz="3800" b="1" dirty="0">
                <a:latin typeface="Calibri" panose="020F0502020204030204" pitchFamily="34" charset="0"/>
              </a:rPr>
              <a:t>Cherokee Health Systems’ Corporate Profile</a:t>
            </a:r>
          </a:p>
        </p:txBody>
      </p:sp>
      <p:sp>
        <p:nvSpPr>
          <p:cNvPr id="3" name="Content Placeholder 2"/>
          <p:cNvSpPr>
            <a:spLocks noGrp="1"/>
          </p:cNvSpPr>
          <p:nvPr>
            <p:ph idx="4294967295"/>
          </p:nvPr>
        </p:nvSpPr>
        <p:spPr>
          <a:xfrm>
            <a:off x="0" y="1846263"/>
            <a:ext cx="9144000" cy="3384550"/>
          </a:xfrm>
        </p:spPr>
        <p:txBody>
          <a:bodyPr>
            <a:noAutofit/>
          </a:bodyPr>
          <a:lstStyle/>
          <a:p>
            <a:pPr algn="ctr">
              <a:buNone/>
            </a:pPr>
            <a:r>
              <a:rPr lang="en-US" sz="2400" b="1" dirty="0"/>
              <a:t>Last Year: </a:t>
            </a:r>
          </a:p>
          <a:p>
            <a:pPr algn="ctr">
              <a:buNone/>
            </a:pPr>
            <a:r>
              <a:rPr lang="en-US" sz="2000" dirty="0"/>
              <a:t>73,953 patients	 353,552 Services 	23,720 New Patients</a:t>
            </a:r>
          </a:p>
          <a:p>
            <a:pPr algn="ctr">
              <a:buNone/>
            </a:pPr>
            <a:endParaRPr lang="en-US" sz="2000" dirty="0"/>
          </a:p>
          <a:p>
            <a:pPr algn="ctr">
              <a:buNone/>
            </a:pPr>
            <a:r>
              <a:rPr lang="en-US" sz="2400" b="1" dirty="0"/>
              <a:t>Number of Employees:  </a:t>
            </a:r>
            <a:r>
              <a:rPr lang="en-US" sz="2000" dirty="0"/>
              <a:t>758</a:t>
            </a:r>
          </a:p>
          <a:p>
            <a:pPr algn="ctr">
              <a:buNone/>
            </a:pPr>
            <a:endParaRPr lang="en-US" sz="2000" dirty="0"/>
          </a:p>
          <a:p>
            <a:pPr algn="ctr">
              <a:buNone/>
            </a:pPr>
            <a:r>
              <a:rPr lang="en-US" sz="2400" b="1" dirty="0"/>
              <a:t>Provider Staff: </a:t>
            </a:r>
          </a:p>
          <a:p>
            <a:pPr>
              <a:spcBef>
                <a:spcPts val="450"/>
              </a:spcBef>
              <a:buNone/>
            </a:pPr>
            <a:r>
              <a:rPr lang="en-US" sz="2000" dirty="0"/>
              <a:t>    Psychologists - 50	        	Cardiologist - 1		  Psychiatrists - 7</a:t>
            </a:r>
          </a:p>
          <a:p>
            <a:pPr>
              <a:spcBef>
                <a:spcPts val="450"/>
              </a:spcBef>
              <a:buNone/>
            </a:pPr>
            <a:r>
              <a:rPr lang="en-US" sz="2000" dirty="0"/>
              <a:t>    Primary Care Physicians - 37     	Nephrologist - 1		  NP (Psych) - 10</a:t>
            </a:r>
          </a:p>
          <a:p>
            <a:pPr>
              <a:spcBef>
                <a:spcPts val="450"/>
              </a:spcBef>
              <a:buNone/>
            </a:pPr>
            <a:r>
              <a:rPr lang="en-US" sz="2000" dirty="0"/>
              <a:t>    NP/PA (Primary Care) - 50    	Pharmacists - 12		  LCSWs - 62</a:t>
            </a:r>
          </a:p>
          <a:p>
            <a:pPr>
              <a:spcBef>
                <a:spcPts val="450"/>
              </a:spcBef>
              <a:buNone/>
            </a:pPr>
            <a:r>
              <a:rPr lang="en-US" sz="2000" dirty="0"/>
              <a:t>	Community Workers - 41	Dentist - 2	</a:t>
            </a:r>
          </a:p>
        </p:txBody>
      </p:sp>
    </p:spTree>
    <p:extLst>
      <p:ext uri="{BB962C8B-B14F-4D97-AF65-F5344CB8AC3E}">
        <p14:creationId xmlns:p14="http://schemas.microsoft.com/office/powerpoint/2010/main" val="2406564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771525"/>
            <a:ext cx="7620000" cy="5314950"/>
          </a:xfrm>
          <a:prstGeom prst="rect">
            <a:avLst/>
          </a:prstGeom>
        </p:spPr>
      </p:pic>
    </p:spTree>
    <p:extLst>
      <p:ext uri="{BB962C8B-B14F-4D97-AF65-F5344CB8AC3E}">
        <p14:creationId xmlns:p14="http://schemas.microsoft.com/office/powerpoint/2010/main" val="999251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0" y="1162050"/>
            <a:ext cx="7620000" cy="4533900"/>
          </a:xfrm>
          <a:prstGeom prst="rect">
            <a:avLst/>
          </a:prstGeom>
        </p:spPr>
      </p:pic>
    </p:spTree>
    <p:extLst>
      <p:ext uri="{BB962C8B-B14F-4D97-AF65-F5344CB8AC3E}">
        <p14:creationId xmlns:p14="http://schemas.microsoft.com/office/powerpoint/2010/main" val="557006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24137" y="571500"/>
            <a:ext cx="6943725" cy="5715000"/>
          </a:xfrm>
          <a:prstGeom prst="rect">
            <a:avLst/>
          </a:prstGeom>
        </p:spPr>
      </p:pic>
    </p:spTree>
    <p:extLst>
      <p:ext uri="{BB962C8B-B14F-4D97-AF65-F5344CB8AC3E}">
        <p14:creationId xmlns:p14="http://schemas.microsoft.com/office/powerpoint/2010/main" val="1271886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269592"/>
            <a:ext cx="10515600" cy="1325563"/>
          </a:xfrm>
        </p:spPr>
        <p:txBody>
          <a:bodyPr/>
          <a:lstStyle/>
          <a:p>
            <a:pPr algn="ctr"/>
            <a:r>
              <a:rPr lang="en-US" dirty="0" smtClean="0">
                <a:latin typeface="+mn-lt"/>
                <a:cs typeface="Leelawadee" panose="020B0502040204020203" pitchFamily="34" charset="-34"/>
              </a:rPr>
              <a:t>Strategies for Success</a:t>
            </a:r>
            <a:endParaRPr lang="en-US" dirty="0">
              <a:latin typeface="+mn-lt"/>
              <a:cs typeface="Leelawadee" panose="020B0502040204020203" pitchFamily="34" charset="-34"/>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Rapid, imperfect implementation is okay.  Patients always point the way.</a:t>
            </a:r>
          </a:p>
          <a:p>
            <a:pPr>
              <a:buFont typeface="Arial" panose="020B0604020202020204" pitchFamily="34" charset="0"/>
              <a:buChar char="•"/>
            </a:pPr>
            <a:r>
              <a:rPr lang="en-US" sz="2400" dirty="0"/>
              <a:t>Complexity is the norm.  All conditions are primary and require concurrent treatment.</a:t>
            </a:r>
          </a:p>
          <a:p>
            <a:pPr>
              <a:buFont typeface="Arial" panose="020B0604020202020204" pitchFamily="34" charset="0"/>
              <a:buChar char="•"/>
            </a:pPr>
            <a:r>
              <a:rPr lang="en-US" sz="2400" dirty="0"/>
              <a:t>Rapid access, depth and breadth of services, continuity of care, and high level care coordination and communication are essential.</a:t>
            </a:r>
          </a:p>
          <a:p>
            <a:pPr>
              <a:buFont typeface="Arial" panose="020B0604020202020204" pitchFamily="34" charset="0"/>
              <a:buChar char="•"/>
            </a:pPr>
            <a:r>
              <a:rPr lang="en-US" sz="2400" dirty="0"/>
              <a:t>This is a marathon, not a sprint.</a:t>
            </a:r>
          </a:p>
          <a:p>
            <a:pPr>
              <a:buFont typeface="Arial" panose="020B0604020202020204" pitchFamily="34" charset="0"/>
              <a:buChar char="•"/>
            </a:pPr>
            <a:r>
              <a:rPr lang="en-US" sz="2400" dirty="0"/>
              <a:t>Practical barriers and resource needs complicate the path to recovery.  Enhanced community-based outreach and support are needed.</a:t>
            </a:r>
          </a:p>
        </p:txBody>
      </p:sp>
    </p:spTree>
    <p:extLst>
      <p:ext uri="{BB962C8B-B14F-4D97-AF65-F5344CB8AC3E}">
        <p14:creationId xmlns:p14="http://schemas.microsoft.com/office/powerpoint/2010/main" val="2428953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4187"/>
          <a:stretch/>
        </p:blipFill>
        <p:spPr bwMode="auto">
          <a:xfrm>
            <a:off x="1514207" y="112509"/>
            <a:ext cx="9060872" cy="2756821"/>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6224"/>
          <a:stretch/>
        </p:blipFill>
        <p:spPr bwMode="auto">
          <a:xfrm>
            <a:off x="1514207" y="2490955"/>
            <a:ext cx="9060872" cy="3331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026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
            <a:ext cx="12385964" cy="8065711"/>
          </a:xfrm>
          <a:prstGeom prst="rect">
            <a:avLst/>
          </a:prstGeom>
        </p:spPr>
      </p:pic>
      <p:sp>
        <p:nvSpPr>
          <p:cNvPr id="4" name="Title 3"/>
          <p:cNvSpPr>
            <a:spLocks noGrp="1"/>
          </p:cNvSpPr>
          <p:nvPr>
            <p:ph type="ctrTitle"/>
          </p:nvPr>
        </p:nvSpPr>
        <p:spPr>
          <a:xfrm>
            <a:off x="981075" y="2305992"/>
            <a:ext cx="10363200" cy="1470025"/>
          </a:xfrm>
        </p:spPr>
        <p:txBody>
          <a:bodyPr>
            <a:normAutofit/>
          </a:bodyPr>
          <a:lstStyle/>
          <a:p>
            <a:r>
              <a:rPr lang="en-US" sz="5000" b="1" dirty="0" smtClean="0">
                <a:solidFill>
                  <a:schemeClr val="bg1"/>
                </a:solidFill>
                <a:effectLst>
                  <a:outerShdw blurRad="38100" dist="38100" dir="2700000" algn="tl">
                    <a:srgbClr val="000000">
                      <a:alpha val="43137"/>
                    </a:srgbClr>
                  </a:outerShdw>
                </a:effectLst>
                <a:latin typeface="+mn-lt"/>
              </a:rPr>
              <a:t>Questions?</a:t>
            </a:r>
            <a:endParaRPr lang="en-US" sz="50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173696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3423"/>
            <a:ext cx="10515600" cy="1325563"/>
          </a:xfrm>
        </p:spPr>
        <p:txBody>
          <a:bodyPr/>
          <a:lstStyle/>
          <a:p>
            <a:pPr algn="ctr"/>
            <a:r>
              <a:rPr lang="en-US" b="1" dirty="0" smtClean="0">
                <a:latin typeface="+mn-lt"/>
              </a:rPr>
              <a:t>WHO Definition of Health</a:t>
            </a:r>
            <a:endParaRPr lang="en-US" b="1" dirty="0">
              <a:latin typeface="+mn-lt"/>
            </a:endParaRPr>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t>Health is a state of complete physical, </a:t>
            </a:r>
          </a:p>
          <a:p>
            <a:pPr marL="0" indent="0" algn="ctr">
              <a:buNone/>
            </a:pPr>
            <a:r>
              <a:rPr lang="en-US" dirty="0" smtClean="0"/>
              <a:t>mental and social well-being </a:t>
            </a:r>
          </a:p>
          <a:p>
            <a:pPr marL="0" indent="0" algn="ctr">
              <a:buNone/>
            </a:pPr>
            <a:r>
              <a:rPr lang="en-US" dirty="0" smtClean="0"/>
              <a:t>and not merely the absence of disease or infirmity.</a:t>
            </a:r>
          </a:p>
          <a:p>
            <a:pPr marL="0" indent="0" algn="ctr">
              <a:buNone/>
            </a:pPr>
            <a:endParaRPr lang="en-US" dirty="0"/>
          </a:p>
          <a:p>
            <a:pPr marL="0" indent="0" algn="ctr">
              <a:buNone/>
            </a:pPr>
            <a:endParaRPr lang="en-US" dirty="0"/>
          </a:p>
        </p:txBody>
      </p:sp>
      <p:pic>
        <p:nvPicPr>
          <p:cNvPr id="4" name="Picture 3"/>
          <p:cNvPicPr>
            <a:picLocks noChangeAspect="1"/>
          </p:cNvPicPr>
          <p:nvPr/>
        </p:nvPicPr>
        <p:blipFill>
          <a:blip r:embed="rId2"/>
          <a:stretch>
            <a:fillRect/>
          </a:stretch>
        </p:blipFill>
        <p:spPr>
          <a:xfrm>
            <a:off x="2952750" y="4615543"/>
            <a:ext cx="6286500" cy="762000"/>
          </a:xfrm>
          <a:prstGeom prst="rect">
            <a:avLst/>
          </a:prstGeom>
        </p:spPr>
      </p:pic>
    </p:spTree>
    <p:extLst>
      <p:ext uri="{BB962C8B-B14F-4D97-AF65-F5344CB8AC3E}">
        <p14:creationId xmlns:p14="http://schemas.microsoft.com/office/powerpoint/2010/main" val="681942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1331495" y="981156"/>
            <a:ext cx="9148512" cy="523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care that results from a practice </a:t>
            </a:r>
            <a:r>
              <a:rPr kumimoji="0" lang="en-US" sz="2800" b="1" i="1" u="sng" strike="noStrike" kern="1200" cap="none" spc="0" normalizeH="0" baseline="0" noProof="0" dirty="0">
                <a:ln>
                  <a:noFill/>
                </a:ln>
                <a:solidFill>
                  <a:prstClr val="black"/>
                </a:solidFill>
                <a:effectLst/>
                <a:uLnTx/>
                <a:uFillTx/>
                <a:latin typeface="Calibri" panose="020F0502020204030204"/>
                <a:ea typeface="+mn-ea"/>
                <a:cs typeface="+mn-cs"/>
              </a:rPr>
              <a:t>team</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of primary care and behavioral health clinicians, </a:t>
            </a:r>
            <a:r>
              <a:rPr kumimoji="0" lang="en-US" sz="2800" b="1" i="1" u="sng" strike="noStrike" kern="1200" cap="none" spc="0" normalizeH="0" baseline="0" noProof="0" dirty="0">
                <a:ln>
                  <a:noFill/>
                </a:ln>
                <a:solidFill>
                  <a:prstClr val="black"/>
                </a:solidFill>
                <a:effectLst/>
                <a:uLnTx/>
                <a:uFillTx/>
                <a:latin typeface="Calibri" panose="020F0502020204030204"/>
                <a:ea typeface="+mn-ea"/>
                <a:cs typeface="+mn-cs"/>
              </a:rPr>
              <a:t>working together</a:t>
            </a: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with patients and families, using a systematic and </a:t>
            </a:r>
            <a:r>
              <a:rPr kumimoji="0" lang="en-US" sz="2800" b="1" i="1" u="sng" strike="noStrike" kern="1200" cap="none" spc="0" normalizeH="0" baseline="0" noProof="0" dirty="0">
                <a:ln>
                  <a:noFill/>
                </a:ln>
                <a:solidFill>
                  <a:prstClr val="black"/>
                </a:solidFill>
                <a:effectLst/>
                <a:uLnTx/>
                <a:uFillTx/>
                <a:latin typeface="Calibri" panose="020F0502020204030204"/>
                <a:ea typeface="+mn-ea"/>
                <a:cs typeface="+mn-cs"/>
              </a:rPr>
              <a:t>cost-effective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approach to provide </a:t>
            </a:r>
            <a:r>
              <a:rPr kumimoji="0" lang="en-US" sz="2800" b="1" i="1" u="sng" strike="noStrike" kern="1200" cap="none" spc="0" normalizeH="0" baseline="0" noProof="0" dirty="0">
                <a:ln>
                  <a:noFill/>
                </a:ln>
                <a:solidFill>
                  <a:prstClr val="black"/>
                </a:solidFill>
                <a:effectLst/>
                <a:uLnTx/>
                <a:uFillTx/>
                <a:latin typeface="Calibri" panose="020F0502020204030204"/>
                <a:ea typeface="+mn-ea"/>
                <a:cs typeface="+mn-cs"/>
              </a:rPr>
              <a:t>patient-centered care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for </a:t>
            </a:r>
            <a:r>
              <a:rPr kumimoji="0" lang="en-US" sz="2800" b="1" i="1" u="sng" strike="noStrike" kern="1200" cap="none" spc="0" normalizeH="0" baseline="0" noProof="0" dirty="0">
                <a:ln>
                  <a:noFill/>
                </a:ln>
                <a:solidFill>
                  <a:prstClr val="black"/>
                </a:solidFill>
                <a:effectLst/>
                <a:uLnTx/>
                <a:uFillTx/>
                <a:latin typeface="Calibri" panose="020F0502020204030204"/>
                <a:ea typeface="+mn-ea"/>
                <a:cs typeface="+mn-cs"/>
              </a:rPr>
              <a:t>a defined population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This care may address mental health and substance abuse conditions, health behaviors (including their contribution to chronic medical illnesses), life stressors and crises, stress related physical symptoms, and ineffective patterns of health care utilization.”</a:t>
            </a:r>
          </a:p>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Peek CJ and the National Integration Academy Council.  Executive Summary - Lexicon for Behavioral Health and Primary Care Integration: Concepts and Definitions Developed by Expert Consensus.  AHRQ Publication No.13-IP001-1-EF. Rockville, MD: Agency for Healthcare Research and Quality. 2013.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http://integrationacademy.ahrq.gov</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276" name="TextBox 4"/>
          <p:cNvSpPr txBox="1">
            <a:spLocks noChangeArrowheads="1"/>
          </p:cNvSpPr>
          <p:nvPr/>
        </p:nvSpPr>
        <p:spPr bwMode="auto">
          <a:xfrm>
            <a:off x="0" y="381000"/>
            <a:ext cx="12192000" cy="707878"/>
          </a:xfrm>
          <a:prstGeom prst="rect">
            <a:avLst/>
          </a:prstGeom>
          <a:noFill/>
          <a:ln>
            <a:noFill/>
          </a:ln>
          <a:extLst/>
        </p:spPr>
        <p:txBody>
          <a:bodyPr wrap="square" lIns="91432" tIns="45716" rIns="91432" bIns="45716">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ＭＳ Ｐゴシック" charset="0"/>
              </a:rPr>
              <a:t>What is Integrated Care?</a:t>
            </a:r>
          </a:p>
        </p:txBody>
      </p:sp>
    </p:spTree>
    <p:extLst>
      <p:ext uri="{BB962C8B-B14F-4D97-AF65-F5344CB8AC3E}">
        <p14:creationId xmlns:p14="http://schemas.microsoft.com/office/powerpoint/2010/main" val="23080032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 y="704198"/>
            <a:ext cx="8518095" cy="4859935"/>
          </a:xfrm>
          <a:prstGeom prst="rect">
            <a:avLst/>
          </a:prstGeom>
        </p:spPr>
      </p:pic>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8486447" y="569485"/>
            <a:ext cx="3875623" cy="5261552"/>
          </a:xfrm>
          <a:prstGeom prst="rect">
            <a:avLst/>
          </a:prstGeom>
        </p:spPr>
      </p:pic>
      <p:sp>
        <p:nvSpPr>
          <p:cNvPr id="4" name="Rectangle 3"/>
          <p:cNvSpPr/>
          <p:nvPr/>
        </p:nvSpPr>
        <p:spPr>
          <a:xfrm>
            <a:off x="1594471" y="5561316"/>
            <a:ext cx="6096001" cy="276999"/>
          </a:xfrm>
          <a:prstGeom prst="rect">
            <a:avLst/>
          </a:prstGeom>
        </p:spPr>
        <p:txBody>
          <a:bodyPr>
            <a:spAutoFit/>
          </a:bodyPr>
          <a:lstStyle/>
          <a:p>
            <a:r>
              <a:rPr lang="en-US" sz="1200" dirty="0">
                <a:solidFill>
                  <a:srgbClr val="B22C1C"/>
                </a:solidFill>
                <a:latin typeface="FranklinGothicLT-Demi"/>
              </a:rPr>
              <a:t>ASSOCIATION OF STATE AND TERRITORIAL HEALTH OFFICIALS (ASTHO)</a:t>
            </a:r>
            <a:endParaRPr lang="en-US" sz="1200" dirty="0">
              <a:solidFill>
                <a:prstClr val="black"/>
              </a:solidFill>
            </a:endParaRPr>
          </a:p>
        </p:txBody>
      </p:sp>
    </p:spTree>
    <p:extLst>
      <p:ext uri="{BB962C8B-B14F-4D97-AF65-F5344CB8AC3E}">
        <p14:creationId xmlns:p14="http://schemas.microsoft.com/office/powerpoint/2010/main" val="1455770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type="pic"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25" r="925"/>
          <a:stretch>
            <a:fillRect/>
          </a:stretch>
        </p:blipFill>
        <p:spPr>
          <a:xfrm>
            <a:off x="3606085" y="-137306"/>
            <a:ext cx="7997779" cy="6315119"/>
          </a:xfrm>
        </p:spPr>
      </p:pic>
      <p:sp>
        <p:nvSpPr>
          <p:cNvPr id="11" name="Text Placeholder 10"/>
          <p:cNvSpPr>
            <a:spLocks noGrp="1"/>
          </p:cNvSpPr>
          <p:nvPr>
            <p:ph type="body" sz="half" idx="2"/>
          </p:nvPr>
        </p:nvSpPr>
        <p:spPr>
          <a:xfrm>
            <a:off x="0" y="1919614"/>
            <a:ext cx="3932237" cy="3811588"/>
          </a:xfrm>
        </p:spPr>
        <p:txBody>
          <a:bodyPr>
            <a:normAutofit/>
          </a:bodyPr>
          <a:lstStyle/>
          <a:p>
            <a:pPr algn="ctr"/>
            <a:r>
              <a:rPr lang="en-US" sz="6000" b="1" dirty="0" smtClean="0"/>
              <a:t>Is this </a:t>
            </a:r>
          </a:p>
          <a:p>
            <a:pPr algn="ctr"/>
            <a:r>
              <a:rPr lang="en-US" sz="6000" b="1" dirty="0" smtClean="0"/>
              <a:t>you?</a:t>
            </a:r>
            <a:endParaRPr lang="en-US" sz="6000" b="1" dirty="0"/>
          </a:p>
        </p:txBody>
      </p:sp>
    </p:spTree>
    <p:extLst>
      <p:ext uri="{BB962C8B-B14F-4D97-AF65-F5344CB8AC3E}">
        <p14:creationId xmlns:p14="http://schemas.microsoft.com/office/powerpoint/2010/main" val="343963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77473" y="2682985"/>
            <a:ext cx="8961897" cy="1609483"/>
          </a:xfrm>
          <a:prstGeom prst="rect">
            <a:avLst/>
          </a:prstGeom>
        </p:spPr>
      </p:pic>
    </p:spTree>
    <p:extLst>
      <p:ext uri="{BB962C8B-B14F-4D97-AF65-F5344CB8AC3E}">
        <p14:creationId xmlns:p14="http://schemas.microsoft.com/office/powerpoint/2010/main" val="293945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4054" y="220747"/>
            <a:ext cx="8963891" cy="1287212"/>
          </a:xfrm>
        </p:spPr>
        <p:txBody>
          <a:bodyPr>
            <a:normAutofit/>
          </a:bodyPr>
          <a:lstStyle/>
          <a:p>
            <a:pPr algn="ctr"/>
            <a:r>
              <a:rPr lang="en-US" sz="6000" b="1" dirty="0" smtClean="0">
                <a:latin typeface="+mn-lt"/>
              </a:rPr>
              <a:t>Identification</a:t>
            </a:r>
            <a:endParaRPr lang="en-US" sz="6000" b="1" dirty="0">
              <a:latin typeface="+mn-lt"/>
            </a:endParaRPr>
          </a:p>
        </p:txBody>
      </p:sp>
      <p:sp>
        <p:nvSpPr>
          <p:cNvPr id="5" name="Content Placeholder 4"/>
          <p:cNvSpPr>
            <a:spLocks noGrp="1"/>
          </p:cNvSpPr>
          <p:nvPr>
            <p:ph idx="1"/>
          </p:nvPr>
        </p:nvSpPr>
        <p:spPr>
          <a:xfrm>
            <a:off x="838199" y="1665204"/>
            <a:ext cx="10515600" cy="4351338"/>
          </a:xfrm>
        </p:spPr>
        <p:txBody>
          <a:bodyPr/>
          <a:lstStyle/>
          <a:p>
            <a:r>
              <a:rPr lang="en-US" dirty="0" smtClean="0"/>
              <a:t>Foundational goal of behavioral enhanced primary care is to identify and treat behavioral health concerns</a:t>
            </a:r>
          </a:p>
          <a:p>
            <a:r>
              <a:rPr lang="en-US" dirty="0" smtClean="0"/>
              <a:t>Most patients with substance use disorders get no substance use treatment</a:t>
            </a:r>
          </a:p>
          <a:p>
            <a:r>
              <a:rPr lang="en-US" dirty="0" smtClean="0"/>
              <a:t>However, most patients with substance use disorders seek primary care services for something other than their substance use</a:t>
            </a:r>
          </a:p>
          <a:p>
            <a:r>
              <a:rPr lang="en-US" dirty="0" smtClean="0"/>
              <a:t>The continuous and longitudinal nature of primary care makes it an ideal venue to screen for and address at-risk use and substance use disorders</a:t>
            </a:r>
          </a:p>
          <a:p>
            <a:endParaRPr lang="en-US" dirty="0"/>
          </a:p>
        </p:txBody>
      </p:sp>
    </p:spTree>
    <p:extLst>
      <p:ext uri="{BB962C8B-B14F-4D97-AF65-F5344CB8AC3E}">
        <p14:creationId xmlns:p14="http://schemas.microsoft.com/office/powerpoint/2010/main" val="2179880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10019</TotalTime>
  <Words>1324</Words>
  <Application>Microsoft Office PowerPoint</Application>
  <PresentationFormat>Widescreen</PresentationFormat>
  <Paragraphs>173</Paragraphs>
  <Slides>35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Arial</vt:lpstr>
      <vt:lpstr>Calibri</vt:lpstr>
      <vt:lpstr>Calibri Light</vt:lpstr>
      <vt:lpstr>Footlight MT Light</vt:lpstr>
      <vt:lpstr>FranklinGothicLT-Demi</vt:lpstr>
      <vt:lpstr>Leelawadee</vt:lpstr>
      <vt:lpstr>Tahoma</vt:lpstr>
      <vt:lpstr>2_Office Theme</vt:lpstr>
      <vt:lpstr>Screening, Prevention,  and Intervention:   Addressing Substance Misuse  in Primary Care for Providers</vt:lpstr>
      <vt:lpstr>PowerPoint Presentation</vt:lpstr>
      <vt:lpstr>Cherokee Health Systems’ Corporate Profile</vt:lpstr>
      <vt:lpstr>WHO Definition of Health</vt:lpstr>
      <vt:lpstr>PowerPoint Presentation</vt:lpstr>
      <vt:lpstr>PowerPoint Presentation</vt:lpstr>
      <vt:lpstr>PowerPoint Presentation</vt:lpstr>
      <vt:lpstr>PowerPoint Presentation</vt:lpstr>
      <vt:lpstr>Identification</vt:lpstr>
      <vt:lpstr>Identification Strategies</vt:lpstr>
      <vt:lpstr>Selecting Screening Tools</vt:lpstr>
      <vt:lpstr>Screening Workflow</vt:lpstr>
      <vt:lpstr>Assessment of Substance Use</vt:lpstr>
      <vt:lpstr>Assessment of Motivation</vt:lpstr>
      <vt:lpstr>PowerPoint Presentation</vt:lpstr>
      <vt:lpstr>Enhancing Engagement</vt:lpstr>
      <vt:lpstr>PowerPoint Presentation</vt:lpstr>
      <vt:lpstr>Psychosocial Interventions  in Conjunction with Medications</vt:lpstr>
      <vt:lpstr>Life-Saving Intervention</vt:lpstr>
      <vt:lpstr>Individualized Treatment Planning</vt:lpstr>
      <vt:lpstr>Continuum of Integrated Care Services</vt:lpstr>
      <vt:lpstr>Addiction Medicine Healthcare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Strategies for Success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Franko</dc:creator>
  <cp:lastModifiedBy>Suzanne Bailey</cp:lastModifiedBy>
  <cp:revision>477</cp:revision>
  <cp:lastPrinted>2017-07-24T15:58:21Z</cp:lastPrinted>
  <dcterms:created xsi:type="dcterms:W3CDTF">2016-02-15T17:40:24Z</dcterms:created>
  <dcterms:modified xsi:type="dcterms:W3CDTF">2019-06-09T11:28:56Z</dcterms:modified>
</cp:coreProperties>
</file>